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501" r:id="rId5"/>
  </p:sldMasterIdLst>
  <p:notesMasterIdLst>
    <p:notesMasterId r:id="rId55"/>
  </p:notesMasterIdLst>
  <p:handoutMasterIdLst>
    <p:handoutMasterId r:id="rId56"/>
  </p:handoutMasterIdLst>
  <p:sldIdLst>
    <p:sldId id="1502" r:id="rId6"/>
    <p:sldId id="1563" r:id="rId7"/>
    <p:sldId id="1530" r:id="rId8"/>
    <p:sldId id="1531" r:id="rId9"/>
    <p:sldId id="1536" r:id="rId10"/>
    <p:sldId id="1526" r:id="rId11"/>
    <p:sldId id="1535" r:id="rId12"/>
    <p:sldId id="1532" r:id="rId13"/>
    <p:sldId id="1548" r:id="rId14"/>
    <p:sldId id="1539" r:id="rId15"/>
    <p:sldId id="312" r:id="rId16"/>
    <p:sldId id="1555" r:id="rId17"/>
    <p:sldId id="1557" r:id="rId18"/>
    <p:sldId id="1558" r:id="rId19"/>
    <p:sldId id="1560" r:id="rId20"/>
    <p:sldId id="384" r:id="rId21"/>
    <p:sldId id="386" r:id="rId22"/>
    <p:sldId id="388" r:id="rId23"/>
    <p:sldId id="397" r:id="rId24"/>
    <p:sldId id="400" r:id="rId25"/>
    <p:sldId id="401" r:id="rId26"/>
    <p:sldId id="402" r:id="rId27"/>
    <p:sldId id="403" r:id="rId28"/>
    <p:sldId id="404" r:id="rId29"/>
    <p:sldId id="405" r:id="rId30"/>
    <p:sldId id="406" r:id="rId31"/>
    <p:sldId id="1549" r:id="rId32"/>
    <p:sldId id="1550" r:id="rId33"/>
    <p:sldId id="1561" r:id="rId34"/>
    <p:sldId id="1540" r:id="rId35"/>
    <p:sldId id="1552" r:id="rId36"/>
    <p:sldId id="1547" r:id="rId37"/>
    <p:sldId id="1534" r:id="rId38"/>
    <p:sldId id="1517" r:id="rId39"/>
    <p:sldId id="1507" r:id="rId40"/>
    <p:sldId id="1523" r:id="rId41"/>
    <p:sldId id="1524" r:id="rId42"/>
    <p:sldId id="1525" r:id="rId43"/>
    <p:sldId id="1541" r:id="rId44"/>
    <p:sldId id="1544" r:id="rId45"/>
    <p:sldId id="1553" r:id="rId46"/>
    <p:sldId id="1543" r:id="rId47"/>
    <p:sldId id="1562" r:id="rId48"/>
    <p:sldId id="1318" r:id="rId49"/>
    <p:sldId id="1250" r:id="rId50"/>
    <p:sldId id="1245" r:id="rId51"/>
    <p:sldId id="1251" r:id="rId52"/>
    <p:sldId id="256" r:id="rId53"/>
    <p:sldId id="1516"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63"/>
            <p14:sldId id="1530"/>
            <p14:sldId id="1531"/>
            <p14:sldId id="1536"/>
            <p14:sldId id="1526"/>
            <p14:sldId id="1535"/>
            <p14:sldId id="1532"/>
            <p14:sldId id="1548"/>
            <p14:sldId id="1539"/>
            <p14:sldId id="312"/>
            <p14:sldId id="1555"/>
            <p14:sldId id="1557"/>
            <p14:sldId id="1558"/>
            <p14:sldId id="1560"/>
            <p14:sldId id="384"/>
            <p14:sldId id="386"/>
            <p14:sldId id="388"/>
            <p14:sldId id="397"/>
            <p14:sldId id="400"/>
            <p14:sldId id="401"/>
            <p14:sldId id="402"/>
            <p14:sldId id="403"/>
            <p14:sldId id="404"/>
            <p14:sldId id="405"/>
            <p14:sldId id="406"/>
            <p14:sldId id="1549"/>
            <p14:sldId id="1550"/>
            <p14:sldId id="1561"/>
            <p14:sldId id="1540"/>
            <p14:sldId id="1552"/>
            <p14:sldId id="1547"/>
            <p14:sldId id="1534"/>
            <p14:sldId id="1517"/>
            <p14:sldId id="1507"/>
            <p14:sldId id="1523"/>
            <p14:sldId id="1524"/>
            <p14:sldId id="1525"/>
            <p14:sldId id="1541"/>
            <p14:sldId id="1544"/>
            <p14:sldId id="1553"/>
            <p14:sldId id="1543"/>
            <p14:sldId id="1562"/>
            <p14:sldId id="1318"/>
            <p14:sldId id="1250"/>
            <p14:sldId id="1245"/>
            <p14:sldId id="1251"/>
            <p14:sldId id="256"/>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76" autoAdjust="0"/>
    <p:restoredTop sz="78895" autoAdjust="0"/>
  </p:normalViewPr>
  <p:slideViewPr>
    <p:cSldViewPr>
      <p:cViewPr varScale="1">
        <p:scale>
          <a:sx n="112" d="100"/>
          <a:sy n="112" d="100"/>
        </p:scale>
        <p:origin x="216" y="45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4/12/18 4:56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4/12/18 4:56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1073714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288837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9316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32234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20602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9237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07952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33744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9441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02254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68249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03617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2238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2863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10693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498521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53631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49406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691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4/12/18 4:56 PM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4:56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4:56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4:56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4:56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2800150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924344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807735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 4:56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3546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FAA0FA6-2591-4A58-AD0C-AFA4E64BA80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342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191338-520F-4177-A926-7467762E2FD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804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37027E-9EA3-453C-88B8-951F76CD064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7851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BAC3A-1DA2-40C1-84F9-1F603A8279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359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8AC5A-4574-4C38-8B22-3BDAA6BF5B8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16272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4/12/18 4:56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2662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4:56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9448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06501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3346" y="280105"/>
            <a:ext cx="9329784" cy="1041083"/>
          </a:xfrm>
        </p:spPr>
        <p:txBody>
          <a:bodyPr/>
          <a:lstStyle/>
          <a:p>
            <a:r>
              <a:rPr lang="en-US"/>
              <a:t>Click to edit Master title style</a:t>
            </a:r>
            <a:endParaRPr/>
          </a:p>
        </p:txBody>
      </p:sp>
      <p:grpSp>
        <p:nvGrpSpPr>
          <p:cNvPr id="167" name="line" descr="Line graphic"/>
          <p:cNvGrpSpPr/>
          <p:nvPr/>
        </p:nvGrpSpPr>
        <p:grpSpPr bwMode="invGray">
          <a:xfrm>
            <a:off x="1553346" y="1544624"/>
            <a:ext cx="10784325" cy="65282"/>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grpSp>
      <p:sp>
        <p:nvSpPr>
          <p:cNvPr id="3" name="Content Placeholder 2"/>
          <p:cNvSpPr>
            <a:spLocks noGrp="1"/>
          </p:cNvSpPr>
          <p:nvPr>
            <p:ph idx="1"/>
          </p:nvPr>
        </p:nvSpPr>
        <p:spPr/>
        <p:txBody>
          <a:bodyPr/>
          <a:lstStyle>
            <a:lvl2pPr marL="559558">
              <a:defRPr/>
            </a:lvl2pPr>
            <a:lvl3pPr marL="792707">
              <a:defRPr/>
            </a:lvl3pPr>
            <a:lvl4pPr marL="1025856">
              <a:defRPr/>
            </a:lvl4pPr>
            <a:lvl5pPr marL="1259005">
              <a:defRPr/>
            </a:lvl5pPr>
            <a:lvl6pPr marL="1492154">
              <a:defRPr baseline="0"/>
            </a:lvl6pPr>
            <a:lvl7pPr marL="1725304">
              <a:defRPr baseline="0"/>
            </a:lvl7pPr>
            <a:lvl8pPr marL="1958453">
              <a:defRPr baseline="0"/>
            </a:lvl8pPr>
            <a:lvl9pPr marL="2191602">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4/12/18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402072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55008"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95965"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1BF37E1-0255-4505-8673-A6A100186969}"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5683C0-25DA-4F9D-8BE6-2D0A13220CE2}"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767" y="6294402"/>
            <a:ext cx="2255064" cy="827609"/>
          </a:xfrm>
          <a:prstGeom prst="rect">
            <a:avLst/>
          </a:prstGeom>
        </p:spPr>
      </p:pic>
    </p:spTree>
    <p:extLst>
      <p:ext uri="{BB962C8B-B14F-4D97-AF65-F5344CB8AC3E}">
        <p14:creationId xmlns:p14="http://schemas.microsoft.com/office/powerpoint/2010/main" val="1954264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p:cNvSpPr>
            <a:spLocks noGrp="1"/>
          </p:cNvSpPr>
          <p:nvPr>
            <p:ph idx="1"/>
          </p:nvPr>
        </p:nvSpPr>
        <p:spPr>
          <a:xfrm>
            <a:off x="5287122" y="1007083"/>
            <a:ext cx="6295965" cy="2225225"/>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1BF37E1-0255-4505-8673-A6A100186969}"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5683C0-25DA-4F9D-8BE6-2D0A13220CE2}"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767" y="6294402"/>
            <a:ext cx="2255064" cy="827609"/>
          </a:xfrm>
          <a:prstGeom prst="rect">
            <a:avLst/>
          </a:prstGeom>
        </p:spPr>
      </p:pic>
    </p:spTree>
    <p:extLst>
      <p:ext uri="{BB962C8B-B14F-4D97-AF65-F5344CB8AC3E}">
        <p14:creationId xmlns:p14="http://schemas.microsoft.com/office/powerpoint/2010/main" val="41187563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1BF37E1-0255-4505-8673-A6A100186969}"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5683C0-25DA-4F9D-8BE6-2D0A13220CE2}"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767" y="6294402"/>
            <a:ext cx="2255064" cy="827609"/>
          </a:xfrm>
          <a:prstGeom prst="rect">
            <a:avLst/>
          </a:prstGeom>
        </p:spPr>
      </p:pic>
    </p:spTree>
    <p:extLst>
      <p:ext uri="{BB962C8B-B14F-4D97-AF65-F5344CB8AC3E}">
        <p14:creationId xmlns:p14="http://schemas.microsoft.com/office/powerpoint/2010/main" val="1280658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10056498"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93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776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77"/>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898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436475"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spTree>
    <p:extLst>
      <p:ext uri="{BB962C8B-B14F-4D97-AF65-F5344CB8AC3E}">
        <p14:creationId xmlns:p14="http://schemas.microsoft.com/office/powerpoint/2010/main" val="16988181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2" y="0"/>
            <a:ext cx="12434711"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pic>
        <p:nvPicPr>
          <p:cNvPr id="11"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345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2" y="0"/>
            <a:ext cx="12434709" cy="6994524"/>
          </a:xfrm>
          <a:prstGeom prst="rect">
            <a:avLst/>
          </a:prstGeom>
        </p:spPr>
      </p:pic>
      <p:sp>
        <p:nvSpPr>
          <p:cNvPr id="17" name="Rectangle 16"/>
          <p:cNvSpPr/>
          <p:nvPr userDrawn="1"/>
        </p:nvSpPr>
        <p:spPr bwMode="gray">
          <a:xfrm>
            <a:off x="274638" y="2125663"/>
            <a:ext cx="7315200" cy="3657600"/>
          </a:xfrm>
          <a:prstGeom prst="rect">
            <a:avLst/>
          </a:prstGeom>
          <a:solidFill>
            <a:schemeClr val="bg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spTree>
    <p:extLst>
      <p:ext uri="{BB962C8B-B14F-4D97-AF65-F5344CB8AC3E}">
        <p14:creationId xmlns:p14="http://schemas.microsoft.com/office/powerpoint/2010/main" val="1286813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5593" cy="6995021"/>
          </a:xfrm>
          <a:prstGeom prst="rect">
            <a:avLst/>
          </a:prstGeom>
        </p:spPr>
      </p:pic>
      <p:sp>
        <p:nvSpPr>
          <p:cNvPr id="18" name="Rectangle 17"/>
          <p:cNvSpPr/>
          <p:nvPr userDrawn="1"/>
        </p:nvSpPr>
        <p:spPr bwMode="gray">
          <a:xfrm>
            <a:off x="274638" y="2125678"/>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77"/>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954477"/>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440"/>
            <a:ext cx="1552931" cy="33266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19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9" name="Rectangle 18"/>
          <p:cNvSpPr/>
          <p:nvPr userDrawn="1"/>
        </p:nvSpPr>
        <p:spPr bwMode="gray">
          <a:xfrm>
            <a:off x="274702" y="2125677"/>
            <a:ext cx="7315200" cy="36575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9" y="39528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25963" y="6173387"/>
            <a:ext cx="1552931" cy="33266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77"/>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81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399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964994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850471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25802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799002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2295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7039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2701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1328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971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2644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9690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77893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77916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625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2954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5391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627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9625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8400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3236" cy="6992703"/>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9554" y="2184710"/>
            <a:ext cx="5095501" cy="372177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38636" y="2184710"/>
            <a:ext cx="5095499" cy="372177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761901" y="5987443"/>
            <a:ext cx="1632287" cy="385347"/>
          </a:xfrm>
          <a:prstGeom prst="rect">
            <a:avLst/>
          </a:prstGeom>
        </p:spPr>
        <p:txBody>
          <a:bodyPr/>
          <a:lstStyle/>
          <a:p>
            <a:endParaRPr lang="en-US" dirty="0"/>
          </a:p>
        </p:txBody>
      </p:sp>
      <p:sp>
        <p:nvSpPr>
          <p:cNvPr id="6" name="Footer Placeholder 5"/>
          <p:cNvSpPr>
            <a:spLocks noGrp="1"/>
          </p:cNvSpPr>
          <p:nvPr>
            <p:ph type="ftr" sz="quarter" idx="11"/>
          </p:nvPr>
        </p:nvSpPr>
        <p:spPr>
          <a:xfrm>
            <a:off x="699552" y="5987443"/>
            <a:ext cx="7984620" cy="385347"/>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471916" y="5987443"/>
            <a:ext cx="562219" cy="38534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802604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33A1F-8E51-4D54-8F22-D4139C927CC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D0F4676-87DE-4917-B2E9-B76A0BBC5794}"/>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3B8F486-2704-4DAA-8B9C-D977705F2D57}"/>
              </a:ext>
            </a:extLst>
          </p:cNvPr>
          <p:cNvSpPr>
            <a:spLocks noGrp="1"/>
          </p:cNvSpPr>
          <p:nvPr>
            <p:ph type="dt" sz="half" idx="10"/>
          </p:nvPr>
        </p:nvSpPr>
        <p:spPr/>
        <p:txBody>
          <a:bodyPr/>
          <a:lstStyle/>
          <a:p>
            <a:fld id="{DD2480A9-69BC-4AEF-873E-04EFBC7C1051}" type="datetimeFigureOut">
              <a:rPr lang="en-US" smtClean="0"/>
              <a:t>4/12/18</a:t>
            </a:fld>
            <a:endParaRPr lang="en-US"/>
          </a:p>
        </p:txBody>
      </p:sp>
      <p:sp>
        <p:nvSpPr>
          <p:cNvPr id="5" name="Footer Placeholder 4">
            <a:extLst>
              <a:ext uri="{FF2B5EF4-FFF2-40B4-BE49-F238E27FC236}">
                <a16:creationId xmlns:a16="http://schemas.microsoft.com/office/drawing/2014/main" id="{FD5031EC-8CAF-4B6D-9216-DBD8E03A1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221BC6-B9BB-43B1-9A5C-C41363DD077F}"/>
              </a:ext>
            </a:extLst>
          </p:cNvPr>
          <p:cNvSpPr>
            <a:spLocks noGrp="1"/>
          </p:cNvSpPr>
          <p:nvPr>
            <p:ph type="sldNum" sz="quarter" idx="12"/>
          </p:nvPr>
        </p:nvSpPr>
        <p:spPr/>
        <p:txBody>
          <a:bodyPr/>
          <a:lstStyle/>
          <a:p>
            <a:fld id="{62C7AC4C-B5B4-4760-81F3-FB92B0850775}" type="slidenum">
              <a:rPr lang="en-US" smtClean="0"/>
              <a:t>‹#›</a:t>
            </a:fld>
            <a:endParaRPr lang="en-US"/>
          </a:p>
        </p:txBody>
      </p:sp>
    </p:spTree>
    <p:extLst>
      <p:ext uri="{BB962C8B-B14F-4D97-AF65-F5344CB8AC3E}">
        <p14:creationId xmlns:p14="http://schemas.microsoft.com/office/powerpoint/2010/main" val="420842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image" Target="../media/image6.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 id="2147484499" r:id="rId22"/>
    <p:sldLayoutId id="214748450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819121337"/>
      </p:ext>
    </p:extLst>
  </p:cSld>
  <p:clrMap bg1="dk1" tx1="lt1" bg2="dk2" tx2="lt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 id="2147484515" r:id="rId14"/>
    <p:sldLayoutId id="2147484516" r:id="rId15"/>
    <p:sldLayoutId id="2147484517" r:id="rId16"/>
    <p:sldLayoutId id="2147484518" r:id="rId17"/>
    <p:sldLayoutId id="2147484519" r:id="rId18"/>
    <p:sldLayoutId id="2147484520" r:id="rId19"/>
    <p:sldLayoutId id="2147484521" r:id="rId20"/>
    <p:sldLayoutId id="2147484522" r:id="rId21"/>
    <p:sldLayoutId id="2147484523" r:id="rId22"/>
    <p:sldLayoutId id="2147484524" r:id="rId23"/>
    <p:sldLayoutId id="2147484525" r:id="rId24"/>
    <p:sldLayoutId id="2147484526" r:id="rId25"/>
    <p:sldLayoutId id="2147484527" r:id="rId26"/>
    <p:sldLayoutId id="2147484528" r:id="rId27"/>
    <p:sldLayoutId id="2147484529" r:id="rId28"/>
    <p:sldLayoutId id="2147484530" r:id="rId29"/>
    <p:sldLayoutId id="2147484531" r:id="rId3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pos="749">
          <p15:clr>
            <a:srgbClr val="5ACBF0"/>
          </p15:clr>
        </p15:guide>
        <p15:guide id="5" pos="1325">
          <p15:clr>
            <a:srgbClr val="5ACBF0"/>
          </p15:clr>
        </p15:guide>
        <p15:guide id="6" pos="1901">
          <p15:clr>
            <a:srgbClr val="5ACBF0"/>
          </p15:clr>
        </p15:guide>
        <p15:guide id="7" pos="2477">
          <p15:clr>
            <a:srgbClr val="5ACBF0"/>
          </p15:clr>
        </p15:guide>
        <p15:guide id="8" pos="3053">
          <p15:clr>
            <a:srgbClr val="5ACBF0"/>
          </p15:clr>
        </p15:guide>
        <p15:guide id="9" pos="3629">
          <p15:clr>
            <a:srgbClr val="5ACBF0"/>
          </p15:clr>
        </p15:guide>
        <p15:guide id="10" pos="4205">
          <p15:clr>
            <a:srgbClr val="5ACBF0"/>
          </p15:clr>
        </p15:guide>
        <p15:guide id="11" pos="4781">
          <p15:clr>
            <a:srgbClr val="5ACBF0"/>
          </p15:clr>
        </p15:guide>
        <p15:guide id="12" pos="5357">
          <p15:clr>
            <a:srgbClr val="5ACBF0"/>
          </p15:clr>
        </p15:guide>
        <p15:guide id="13" pos="5933">
          <p15:clr>
            <a:srgbClr val="5ACBF0"/>
          </p15:clr>
        </p15:guide>
        <p15:guide id="14" pos="6509">
          <p15:clr>
            <a:srgbClr val="5ACBF0"/>
          </p15:clr>
        </p15:guide>
        <p15:guide id="15" pos="7085">
          <p15:clr>
            <a:srgbClr val="5ACBF0"/>
          </p15:clr>
        </p15:guide>
        <p15:guide id="16" orient="horz">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orient="horz" pos="4219">
          <p15:clr>
            <a:srgbClr val="5ACBF0"/>
          </p15:clr>
        </p15:guide>
        <p15:guide id="24" pos="288">
          <p15:clr>
            <a:srgbClr val="C35EA4"/>
          </p15:clr>
        </p15:guide>
        <p15:guide id="25" pos="7546">
          <p15:clr>
            <a:srgbClr val="C35EA4"/>
          </p15:clr>
        </p15:guide>
        <p15:guide id="26" orient="horz" pos="302">
          <p15:clr>
            <a:srgbClr val="C35EA4"/>
          </p15:clr>
        </p15:guide>
        <p15:guide id="27"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7.02968"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www.jair.org/media/2934/live-2934-4846-jair.pdf"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www.marekrei.com/blog/26-things-i-learned-in-the-deep-learning-summer-school/" TargetMode="External"/><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hyperlink" Target="https://arxiv.org/abs/1301.3781.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hyperlink" Target="http://papers.nips.cc/paper/5021-distributed-representations-of-words-and-phrases-and-their-compositionality.pdf"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hyperlink" Target="https://arxiv.org/pdf/1301.3781.pdf" TargetMode="Externa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hyperlink" Target="http://papers.nips.cc/paper/5021-distributed-representations-of-words-and-phrases-and-their-compositionality.pdf"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anthology.aclweb.org/W/W14/W14-16.pdf#page=181"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Active_learning_(machine_learning)&amp;action=edit&amp;section=2" TargetMode="External"/><Relationship Id="rId7" Type="http://schemas.openxmlformats.org/officeDocument/2006/relationships/hyperlink" Target="https://en.wikipedia.org/w/index.php?title=Active_learning_(machine_learning)"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https://en.wikipedia.org/wiki/Active_learning_(machine_learning)#cite_note-Bouneffouf(2016)-8" TargetMode="External"/><Relationship Id="rId5" Type="http://schemas.openxmlformats.org/officeDocument/2006/relationships/hyperlink" Target="https://en.wikipedia.org/wiki/Active_learning_(machine_learning)#cite_note-Bouneffouf(2014)-7" TargetMode="External"/><Relationship Id="rId4" Type="http://schemas.openxmlformats.org/officeDocument/2006/relationships/hyperlink" Target="https://en.wikipedia.org/wiki/Active_learning_(machine_learning)#cite_note-settles-1"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3500" dirty="0"/>
              <a:t>Using R and Python for Scalable Data Science, Machine Learning, and AI</a:t>
            </a: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Debraj GuhaThakurta</a:t>
            </a:r>
          </a:p>
          <a:p>
            <a:r>
              <a:rPr lang="en-US" sz="2400" i="1" dirty="0"/>
              <a:t>Bob Horton</a:t>
            </a:r>
          </a:p>
          <a:p>
            <a:r>
              <a:rPr lang="en-US" sz="2400" i="1" dirty="0"/>
              <a:t>Ali Zaidi</a:t>
            </a:r>
          </a:p>
          <a:p>
            <a:r>
              <a:rPr lang="en-US" sz="2400" i="1" dirty="0"/>
              <a:t>John-Mark Agosta</a:t>
            </a:r>
          </a:p>
          <a:p>
            <a:r>
              <a:rPr lang="en-US" sz="2400" i="1" dirty="0"/>
              <a:t>Tomas Singliar</a:t>
            </a:r>
          </a:p>
          <a:p>
            <a:r>
              <a:rPr lang="en-US" sz="2400" i="1" dirty="0"/>
              <a:t>Mario Inchiosa</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1181862"/>
          </a:xfrm>
        </p:spPr>
        <p:txBody>
          <a:bodyPr/>
          <a:lstStyle/>
          <a:p>
            <a:r>
              <a:rPr lang="en-US" dirty="0"/>
              <a:t>Word embeddings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Unreasonable Effectiveness of Data and Deep Architectures</a:t>
            </a:r>
          </a:p>
        </p:txBody>
      </p:sp>
      <p:cxnSp>
        <p:nvCxnSpPr>
          <p:cNvPr id="5" name="Straight Arrow Connector 4"/>
          <p:cNvCxnSpPr/>
          <p:nvPr/>
        </p:nvCxnSpPr>
        <p:spPr>
          <a:xfrm flipV="1">
            <a:off x="2021522" y="1788917"/>
            <a:ext cx="0" cy="4274432"/>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21522" y="6063349"/>
            <a:ext cx="7616261"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2031777" y="3214510"/>
            <a:ext cx="7372855" cy="28229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19"/>
          <p:cNvSpPr/>
          <p:nvPr/>
        </p:nvSpPr>
        <p:spPr>
          <a:xfrm>
            <a:off x="2049047" y="2099786"/>
            <a:ext cx="7355584" cy="3903117"/>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TextBox 22"/>
          <p:cNvSpPr txBox="1"/>
          <p:nvPr/>
        </p:nvSpPr>
        <p:spPr>
          <a:xfrm>
            <a:off x="95868" y="1632055"/>
            <a:ext cx="2020641" cy="439988"/>
          </a:xfrm>
          <a:prstGeom prst="rect">
            <a:avLst/>
          </a:prstGeom>
          <a:noFill/>
        </p:spPr>
        <p:txBody>
          <a:bodyPr wrap="square" rtlCol="0">
            <a:spAutoFit/>
          </a:bodyPr>
          <a:lstStyle/>
          <a:p>
            <a:pPr>
              <a:lnSpc>
                <a:spcPct val="90000"/>
              </a:lnSpc>
            </a:pPr>
            <a:r>
              <a:rPr lang="en-US" sz="2448"/>
              <a:t>performance</a:t>
            </a:r>
            <a:endParaRPr lang="en-US" sz="2448" dirty="0"/>
          </a:p>
        </p:txBody>
      </p:sp>
      <p:sp>
        <p:nvSpPr>
          <p:cNvPr id="24" name="TextBox 23"/>
          <p:cNvSpPr txBox="1"/>
          <p:nvPr/>
        </p:nvSpPr>
        <p:spPr>
          <a:xfrm>
            <a:off x="8627462" y="6123797"/>
            <a:ext cx="2020641" cy="442604"/>
          </a:xfrm>
          <a:prstGeom prst="rect">
            <a:avLst/>
          </a:prstGeom>
          <a:noFill/>
        </p:spPr>
        <p:txBody>
          <a:bodyPr wrap="square" rtlCol="0">
            <a:spAutoFit/>
          </a:bodyPr>
          <a:lstStyle/>
          <a:p>
            <a:pPr>
              <a:lnSpc>
                <a:spcPct val="90000"/>
              </a:lnSpc>
            </a:pPr>
            <a:r>
              <a:rPr lang="en-US" sz="2448" dirty="0"/>
              <a:t>training data</a:t>
            </a:r>
          </a:p>
        </p:txBody>
      </p:sp>
      <p:sp>
        <p:nvSpPr>
          <p:cNvPr id="25" name="TextBox 24"/>
          <p:cNvSpPr txBox="1"/>
          <p:nvPr/>
        </p:nvSpPr>
        <p:spPr>
          <a:xfrm>
            <a:off x="7617142" y="1666598"/>
            <a:ext cx="2486942" cy="439988"/>
          </a:xfrm>
          <a:prstGeom prst="rect">
            <a:avLst/>
          </a:prstGeom>
          <a:noFill/>
        </p:spPr>
        <p:txBody>
          <a:bodyPr wrap="square" rtlCol="0">
            <a:spAutoFit/>
          </a:bodyPr>
          <a:lstStyle/>
          <a:p>
            <a:pPr>
              <a:lnSpc>
                <a:spcPct val="90000"/>
              </a:lnSpc>
            </a:pPr>
            <a:r>
              <a:rPr lang="en-US" sz="2448" dirty="0"/>
              <a:t>neural networks</a:t>
            </a:r>
          </a:p>
        </p:txBody>
      </p:sp>
      <p:sp>
        <p:nvSpPr>
          <p:cNvPr id="26" name="TextBox 25"/>
          <p:cNvSpPr txBox="1"/>
          <p:nvPr/>
        </p:nvSpPr>
        <p:spPr>
          <a:xfrm>
            <a:off x="7728050" y="2711460"/>
            <a:ext cx="2686902" cy="442604"/>
          </a:xfrm>
          <a:prstGeom prst="rect">
            <a:avLst/>
          </a:prstGeom>
          <a:noFill/>
        </p:spPr>
        <p:txBody>
          <a:bodyPr wrap="square" rtlCol="0">
            <a:spAutoFit/>
          </a:bodyPr>
          <a:lstStyle/>
          <a:p>
            <a:pPr>
              <a:lnSpc>
                <a:spcPct val="90000"/>
              </a:lnSpc>
            </a:pPr>
            <a:r>
              <a:rPr lang="en-US" sz="2448" dirty="0"/>
              <a:t>traditional learners</a:t>
            </a:r>
          </a:p>
        </p:txBody>
      </p:sp>
      <p:sp>
        <p:nvSpPr>
          <p:cNvPr id="30" name="TextBox 29"/>
          <p:cNvSpPr txBox="1"/>
          <p:nvPr/>
        </p:nvSpPr>
        <p:spPr>
          <a:xfrm>
            <a:off x="95868" y="6566401"/>
            <a:ext cx="11329404" cy="382308"/>
          </a:xfrm>
          <a:prstGeom prst="rect">
            <a:avLst/>
          </a:prstGeom>
          <a:noFill/>
        </p:spPr>
        <p:txBody>
          <a:bodyPr wrap="square" rtlCol="0">
            <a:spAutoFit/>
          </a:bodyPr>
          <a:lstStyle/>
          <a:p>
            <a:r>
              <a:rPr lang="en-US" sz="1836" b="1" dirty="0">
                <a:hlinkClick r:id="rId3"/>
              </a:rPr>
              <a:t>Revisiting Unreasonable Effectiveness of Data in Deep Learning Era, Google</a:t>
            </a:r>
            <a:endParaRPr lang="en-US" sz="1836" b="1" dirty="0"/>
          </a:p>
        </p:txBody>
      </p:sp>
    </p:spTree>
    <p:extLst>
      <p:ext uri="{BB962C8B-B14F-4D97-AF65-F5344CB8AC3E}">
        <p14:creationId xmlns:p14="http://schemas.microsoft.com/office/powerpoint/2010/main" val="423345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89979"/>
            <a:ext cx="10456093" cy="1316630"/>
          </a:xfrm>
        </p:spPr>
        <p:txBody>
          <a:bodyPr/>
          <a:lstStyle/>
          <a:p>
            <a:r>
              <a:rPr lang="en-US" dirty="0"/>
              <a:t>Model Complexity and Data Scarcity</a:t>
            </a:r>
          </a:p>
        </p:txBody>
      </p:sp>
      <p:sp>
        <p:nvSpPr>
          <p:cNvPr id="30" name="TextBox 29"/>
          <p:cNvSpPr txBox="1"/>
          <p:nvPr/>
        </p:nvSpPr>
        <p:spPr>
          <a:xfrm>
            <a:off x="95868" y="6566401"/>
            <a:ext cx="11329404" cy="382308"/>
          </a:xfrm>
          <a:prstGeom prst="rect">
            <a:avLst/>
          </a:prstGeom>
          <a:noFill/>
        </p:spPr>
        <p:txBody>
          <a:bodyPr wrap="square" rtlCol="0">
            <a:spAutoFit/>
          </a:bodyPr>
          <a:lstStyle/>
          <a:p>
            <a:r>
              <a:rPr lang="en-US" sz="1836" b="1" dirty="0"/>
              <a:t>Andrew Ng, CS 229</a:t>
            </a:r>
          </a:p>
        </p:txBody>
      </p:sp>
      <p:cxnSp>
        <p:nvCxnSpPr>
          <p:cNvPr id="4" name="Straight Connector 3">
            <a:extLst>
              <a:ext uri="{FF2B5EF4-FFF2-40B4-BE49-F238E27FC236}">
                <a16:creationId xmlns:a16="http://schemas.microsoft.com/office/drawing/2014/main" id="{DE8377D3-A5D4-7349-8563-A14B94525F36}"/>
              </a:ext>
            </a:extLst>
          </p:cNvPr>
          <p:cNvCxnSpPr/>
          <p:nvPr/>
        </p:nvCxnSpPr>
        <p:spPr>
          <a:xfrm>
            <a:off x="3856037" y="1973262"/>
            <a:ext cx="0" cy="3429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4D5573-6E67-B544-B75C-5879177F0F72}"/>
              </a:ext>
            </a:extLst>
          </p:cNvPr>
          <p:cNvSpPr txBox="1"/>
          <p:nvPr/>
        </p:nvSpPr>
        <p:spPr>
          <a:xfrm>
            <a:off x="503237" y="2011362"/>
            <a:ext cx="2743200" cy="369639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the </a:t>
            </a:r>
            <a:r>
              <a:rPr lang="en-US" sz="2400" b="1" dirty="0">
                <a:solidFill>
                  <a:srgbClr val="FF0000"/>
                </a:solidFill>
              </a:rPr>
              <a:t>low data regime</a:t>
            </a:r>
            <a:r>
              <a:rPr lang="en-US" sz="2400" dirty="0">
                <a:gradFill>
                  <a:gsLst>
                    <a:gs pos="2917">
                      <a:schemeClr val="tx1"/>
                    </a:gs>
                    <a:gs pos="30000">
                      <a:schemeClr val="tx1"/>
                    </a:gs>
                  </a:gsLst>
                  <a:lin ang="5400000" scaled="0"/>
                </a:gradFill>
              </a:rPr>
              <a:t>, traditional (simple) bag-of-words models may outperform neural network models</a:t>
            </a:r>
          </a:p>
          <a:p>
            <a:pPr marL="342900" indent="-342900">
              <a:lnSpc>
                <a:spcPct val="90000"/>
              </a:lnSpc>
              <a:spcAft>
                <a:spcPts val="600"/>
              </a:spcAft>
              <a:buFont typeface="Arial" panose="020B0604020202020204" pitchFamily="34" charset="0"/>
              <a:buChar char="•"/>
            </a:pPr>
            <a:r>
              <a:rPr lang="en-US" sz="2400" dirty="0">
                <a:solidFill>
                  <a:srgbClr val="FF0000"/>
                </a:solidFill>
              </a:rPr>
              <a:t>Higher bias</a:t>
            </a:r>
            <a:r>
              <a:rPr lang="en-US" sz="2400" dirty="0">
                <a:gradFill>
                  <a:gsLst>
                    <a:gs pos="2917">
                      <a:schemeClr val="tx1"/>
                    </a:gs>
                    <a:gs pos="30000">
                      <a:schemeClr val="tx1"/>
                    </a:gs>
                  </a:gsLst>
                  <a:lin ang="5400000" scaled="0"/>
                </a:gradFill>
              </a:rPr>
              <a:t>, </a:t>
            </a:r>
            <a:r>
              <a:rPr lang="en-US" sz="2400" dirty="0">
                <a:solidFill>
                  <a:srgbClr val="0070C0"/>
                </a:solidFill>
              </a:rPr>
              <a:t>lower variance</a:t>
            </a:r>
          </a:p>
        </p:txBody>
      </p:sp>
      <p:pic>
        <p:nvPicPr>
          <p:cNvPr id="10" name="Picture 9">
            <a:extLst>
              <a:ext uri="{FF2B5EF4-FFF2-40B4-BE49-F238E27FC236}">
                <a16:creationId xmlns:a16="http://schemas.microsoft.com/office/drawing/2014/main" id="{03C62F18-DD75-8747-8D14-24123117A6BF}"/>
              </a:ext>
            </a:extLst>
          </p:cNvPr>
          <p:cNvPicPr>
            <a:picLocks noChangeAspect="1"/>
          </p:cNvPicPr>
          <p:nvPr/>
        </p:nvPicPr>
        <p:blipFill>
          <a:blip r:embed="rId3"/>
          <a:stretch>
            <a:fillRect/>
          </a:stretch>
        </p:blipFill>
        <p:spPr>
          <a:xfrm>
            <a:off x="4008437" y="1872011"/>
            <a:ext cx="7849174" cy="3835748"/>
          </a:xfrm>
          <a:prstGeom prst="rect">
            <a:avLst/>
          </a:prstGeom>
        </p:spPr>
      </p:pic>
    </p:spTree>
    <p:extLst>
      <p:ext uri="{BB962C8B-B14F-4D97-AF65-F5344CB8AC3E}">
        <p14:creationId xmlns:p14="http://schemas.microsoft.com/office/powerpoint/2010/main" val="69490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89979"/>
            <a:ext cx="10456093" cy="1316630"/>
          </a:xfrm>
        </p:spPr>
        <p:txBody>
          <a:bodyPr/>
          <a:lstStyle/>
          <a:p>
            <a:r>
              <a:rPr lang="en-US" dirty="0"/>
              <a:t>Model Complexity and Data Scarcity</a:t>
            </a:r>
          </a:p>
        </p:txBody>
      </p:sp>
      <p:sp>
        <p:nvSpPr>
          <p:cNvPr id="30" name="TextBox 29"/>
          <p:cNvSpPr txBox="1"/>
          <p:nvPr/>
        </p:nvSpPr>
        <p:spPr>
          <a:xfrm>
            <a:off x="95868" y="6566401"/>
            <a:ext cx="11329404" cy="382308"/>
          </a:xfrm>
          <a:prstGeom prst="rect">
            <a:avLst/>
          </a:prstGeom>
          <a:noFill/>
        </p:spPr>
        <p:txBody>
          <a:bodyPr wrap="square" rtlCol="0">
            <a:spAutoFit/>
          </a:bodyPr>
          <a:lstStyle/>
          <a:p>
            <a:r>
              <a:rPr lang="en-US" sz="1836" b="1" dirty="0"/>
              <a:t>Andrew Ng, CS 229</a:t>
            </a:r>
          </a:p>
        </p:txBody>
      </p:sp>
      <p:cxnSp>
        <p:nvCxnSpPr>
          <p:cNvPr id="4" name="Straight Connector 3">
            <a:extLst>
              <a:ext uri="{FF2B5EF4-FFF2-40B4-BE49-F238E27FC236}">
                <a16:creationId xmlns:a16="http://schemas.microsoft.com/office/drawing/2014/main" id="{DE8377D3-A5D4-7349-8563-A14B94525F36}"/>
              </a:ext>
            </a:extLst>
          </p:cNvPr>
          <p:cNvCxnSpPr/>
          <p:nvPr/>
        </p:nvCxnSpPr>
        <p:spPr>
          <a:xfrm>
            <a:off x="3856037" y="1973262"/>
            <a:ext cx="0" cy="3429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4D5573-6E67-B544-B75C-5879177F0F72}"/>
              </a:ext>
            </a:extLst>
          </p:cNvPr>
          <p:cNvSpPr txBox="1"/>
          <p:nvPr/>
        </p:nvSpPr>
        <p:spPr>
          <a:xfrm>
            <a:off x="503237" y="2011362"/>
            <a:ext cx="2743200" cy="336399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a:t>
            </a:r>
            <a:r>
              <a:rPr lang="en-US" sz="2400" b="1" dirty="0">
                <a:solidFill>
                  <a:srgbClr val="0070C0"/>
                </a:solidFill>
              </a:rPr>
              <a:t>high capacity models</a:t>
            </a:r>
            <a:r>
              <a:rPr lang="en-US" sz="2400" dirty="0">
                <a:gradFill>
                  <a:gsLst>
                    <a:gs pos="2917">
                      <a:schemeClr val="tx1"/>
                    </a:gs>
                    <a:gs pos="30000">
                      <a:schemeClr val="tx1"/>
                    </a:gs>
                  </a:gsLst>
                  <a:lin ang="5400000" scaled="0"/>
                </a:gradFill>
              </a:rPr>
              <a:t>, you need more data to tune the model appropriately</a:t>
            </a:r>
          </a:p>
          <a:p>
            <a:pPr marL="342900" indent="-342900">
              <a:lnSpc>
                <a:spcPct val="90000"/>
              </a:lnSpc>
              <a:spcAft>
                <a:spcPts val="600"/>
              </a:spcAft>
              <a:buFont typeface="Arial" panose="020B0604020202020204" pitchFamily="34" charset="0"/>
              <a:buChar char="•"/>
            </a:pPr>
            <a:r>
              <a:rPr lang="en-US" sz="2400" dirty="0">
                <a:solidFill>
                  <a:srgbClr val="FF0000"/>
                </a:solidFill>
              </a:rPr>
              <a:t>Higher variance</a:t>
            </a:r>
            <a:r>
              <a:rPr lang="en-US" sz="2400" dirty="0">
                <a:gradFill>
                  <a:gsLst>
                    <a:gs pos="2917">
                      <a:schemeClr val="tx1"/>
                    </a:gs>
                    <a:gs pos="30000">
                      <a:schemeClr val="tx1"/>
                    </a:gs>
                  </a:gsLst>
                  <a:lin ang="5400000" scaled="0"/>
                </a:gradFill>
              </a:rPr>
              <a:t>, </a:t>
            </a:r>
            <a:r>
              <a:rPr lang="en-US" sz="2400" dirty="0">
                <a:solidFill>
                  <a:srgbClr val="0070C0"/>
                </a:solidFill>
              </a:rPr>
              <a:t>lower bias</a:t>
            </a:r>
          </a:p>
        </p:txBody>
      </p:sp>
      <p:pic>
        <p:nvPicPr>
          <p:cNvPr id="7" name="Picture 6">
            <a:extLst>
              <a:ext uri="{FF2B5EF4-FFF2-40B4-BE49-F238E27FC236}">
                <a16:creationId xmlns:a16="http://schemas.microsoft.com/office/drawing/2014/main" id="{F1BD0502-D265-604C-AC33-5F795C10DC72}"/>
              </a:ext>
            </a:extLst>
          </p:cNvPr>
          <p:cNvPicPr>
            <a:picLocks noChangeAspect="1"/>
          </p:cNvPicPr>
          <p:nvPr/>
        </p:nvPicPr>
        <p:blipFill>
          <a:blip r:embed="rId3"/>
          <a:stretch>
            <a:fillRect/>
          </a:stretch>
        </p:blipFill>
        <p:spPr>
          <a:xfrm>
            <a:off x="4235551" y="2088148"/>
            <a:ext cx="7191089" cy="3619611"/>
          </a:xfrm>
          <a:prstGeom prst="rect">
            <a:avLst/>
          </a:prstGeom>
        </p:spPr>
      </p:pic>
    </p:spTree>
    <p:extLst>
      <p:ext uri="{BB962C8B-B14F-4D97-AF65-F5344CB8AC3E}">
        <p14:creationId xmlns:p14="http://schemas.microsoft.com/office/powerpoint/2010/main" val="108658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AB35-EFB7-E345-AC6B-8ECAB8276540}"/>
              </a:ext>
            </a:extLst>
          </p:cNvPr>
          <p:cNvSpPr>
            <a:spLocks noGrp="1"/>
          </p:cNvSpPr>
          <p:nvPr>
            <p:ph type="title"/>
          </p:nvPr>
        </p:nvSpPr>
        <p:spPr>
          <a:xfrm>
            <a:off x="427037" y="280105"/>
            <a:ext cx="10456093" cy="1041083"/>
          </a:xfrm>
        </p:spPr>
        <p:txBody>
          <a:bodyPr/>
          <a:lstStyle/>
          <a:p>
            <a:r>
              <a:rPr lang="en-US" dirty="0"/>
              <a:t>Bias-Variance Tradeoff and Performance Diagnostics</a:t>
            </a:r>
          </a:p>
        </p:txBody>
      </p:sp>
      <p:sp>
        <p:nvSpPr>
          <p:cNvPr id="3" name="Content Placeholder 2">
            <a:extLst>
              <a:ext uri="{FF2B5EF4-FFF2-40B4-BE49-F238E27FC236}">
                <a16:creationId xmlns:a16="http://schemas.microsoft.com/office/drawing/2014/main" id="{DD8FAEAD-4DDE-EA47-A391-B710D289D5B8}"/>
              </a:ext>
            </a:extLst>
          </p:cNvPr>
          <p:cNvSpPr>
            <a:spLocks noGrp="1"/>
          </p:cNvSpPr>
          <p:nvPr>
            <p:ph idx="1"/>
          </p:nvPr>
        </p:nvSpPr>
        <p:spPr>
          <a:xfrm>
            <a:off x="274638" y="2201862"/>
            <a:ext cx="2743200" cy="4038600"/>
          </a:xfrm>
        </p:spPr>
        <p:txBody>
          <a:bodyPr/>
          <a:lstStyle/>
          <a:p>
            <a:r>
              <a:rPr lang="en-US" sz="2400" dirty="0">
                <a:latin typeface="+mn-lt"/>
              </a:rPr>
              <a:t>We have an intrinsic need to balance the </a:t>
            </a:r>
            <a:r>
              <a:rPr lang="en-US" sz="2400" dirty="0">
                <a:solidFill>
                  <a:srgbClr val="00B050"/>
                </a:solidFill>
                <a:latin typeface="+mn-lt"/>
              </a:rPr>
              <a:t>capacity of our models</a:t>
            </a:r>
            <a:r>
              <a:rPr lang="en-US" sz="2400" dirty="0">
                <a:latin typeface="+mn-lt"/>
              </a:rPr>
              <a:t> with the </a:t>
            </a:r>
            <a:r>
              <a:rPr lang="en-US" sz="2400" dirty="0">
                <a:solidFill>
                  <a:srgbClr val="00B050"/>
                </a:solidFill>
                <a:latin typeface="+mn-lt"/>
              </a:rPr>
              <a:t>amount of data </a:t>
            </a:r>
            <a:r>
              <a:rPr lang="en-US" sz="2400" dirty="0">
                <a:latin typeface="+mn-lt"/>
              </a:rPr>
              <a:t>we have</a:t>
            </a:r>
          </a:p>
          <a:p>
            <a:r>
              <a:rPr lang="en-US" sz="2400" dirty="0">
                <a:latin typeface="+mn-lt"/>
              </a:rPr>
              <a:t>What turns out to be especially important, is </a:t>
            </a:r>
            <a:r>
              <a:rPr lang="en-US" sz="2400" dirty="0">
                <a:solidFill>
                  <a:srgbClr val="00B050"/>
                </a:solidFill>
                <a:latin typeface="+mn-lt"/>
              </a:rPr>
              <a:t>the amount of labeled data that we can turn into features</a:t>
            </a:r>
          </a:p>
        </p:txBody>
      </p:sp>
      <p:cxnSp>
        <p:nvCxnSpPr>
          <p:cNvPr id="4" name="Straight Connector 3">
            <a:extLst>
              <a:ext uri="{FF2B5EF4-FFF2-40B4-BE49-F238E27FC236}">
                <a16:creationId xmlns:a16="http://schemas.microsoft.com/office/drawing/2014/main" id="{B618D9DA-A359-4847-9BC2-2528EFC6682D}"/>
              </a:ext>
            </a:extLst>
          </p:cNvPr>
          <p:cNvCxnSpPr>
            <a:cxnSpLocks/>
          </p:cNvCxnSpPr>
          <p:nvPr/>
        </p:nvCxnSpPr>
        <p:spPr>
          <a:xfrm>
            <a:off x="3246437" y="2201862"/>
            <a:ext cx="0" cy="4572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94E67D0-1947-8B48-B5EE-E14EB8AFC0EB}"/>
              </a:ext>
            </a:extLst>
          </p:cNvPr>
          <p:cNvPicPr>
            <a:picLocks noChangeAspect="1"/>
          </p:cNvPicPr>
          <p:nvPr/>
        </p:nvPicPr>
        <p:blipFill>
          <a:blip r:embed="rId3"/>
          <a:stretch>
            <a:fillRect/>
          </a:stretch>
        </p:blipFill>
        <p:spPr>
          <a:xfrm>
            <a:off x="3448683" y="2201862"/>
            <a:ext cx="4366031" cy="2133600"/>
          </a:xfrm>
          <a:prstGeom prst="rect">
            <a:avLst/>
          </a:prstGeom>
        </p:spPr>
      </p:pic>
      <p:sp>
        <p:nvSpPr>
          <p:cNvPr id="6" name="Content Placeholder 2">
            <a:extLst>
              <a:ext uri="{FF2B5EF4-FFF2-40B4-BE49-F238E27FC236}">
                <a16:creationId xmlns:a16="http://schemas.microsoft.com/office/drawing/2014/main" id="{239463F3-BFEE-E44F-803A-5E6D524EBBDB}"/>
              </a:ext>
            </a:extLst>
          </p:cNvPr>
          <p:cNvSpPr txBox="1">
            <a:spLocks/>
          </p:cNvSpPr>
          <p:nvPr/>
        </p:nvSpPr>
        <p:spPr>
          <a:xfrm>
            <a:off x="3220083" y="4564062"/>
            <a:ext cx="4826954" cy="114492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559558"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792707"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5856"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259005"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1492154"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6pPr>
            <a:lvl7pPr marL="1725304"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7pPr>
            <a:lvl8pPr marL="1958453"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8pPr>
            <a:lvl9pPr marL="2191602"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9pPr>
          </a:lstStyle>
          <a:p>
            <a:r>
              <a:rPr lang="en-US" sz="2400" dirty="0">
                <a:solidFill>
                  <a:srgbClr val="0070C0"/>
                </a:solidFill>
                <a:latin typeface="+mn-lt"/>
              </a:rPr>
              <a:t>Use better features </a:t>
            </a:r>
            <a:r>
              <a:rPr lang="en-US" sz="1600" dirty="0">
                <a:solidFill>
                  <a:srgbClr val="0070C0"/>
                </a:solidFill>
                <a:latin typeface="+mn-lt"/>
              </a:rPr>
              <a:t>(differentiable programming to automatically learn good features)</a:t>
            </a:r>
          </a:p>
          <a:p>
            <a:r>
              <a:rPr lang="en-US" sz="2400" dirty="0">
                <a:solidFill>
                  <a:srgbClr val="0070C0"/>
                </a:solidFill>
                <a:latin typeface="+mn-lt"/>
              </a:rPr>
              <a:t>Use a higher capacity model</a:t>
            </a:r>
          </a:p>
        </p:txBody>
      </p:sp>
      <p:cxnSp>
        <p:nvCxnSpPr>
          <p:cNvPr id="7" name="Straight Connector 6">
            <a:extLst>
              <a:ext uri="{FF2B5EF4-FFF2-40B4-BE49-F238E27FC236}">
                <a16:creationId xmlns:a16="http://schemas.microsoft.com/office/drawing/2014/main" id="{CB8EC7DB-05C1-0F49-A233-81E5485A0D01}"/>
              </a:ext>
            </a:extLst>
          </p:cNvPr>
          <p:cNvCxnSpPr>
            <a:cxnSpLocks/>
          </p:cNvCxnSpPr>
          <p:nvPr/>
        </p:nvCxnSpPr>
        <p:spPr>
          <a:xfrm>
            <a:off x="7814714" y="2049462"/>
            <a:ext cx="0" cy="4572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4C1CB72-6756-7A4B-B18F-F57B7C6F5F96}"/>
              </a:ext>
            </a:extLst>
          </p:cNvPr>
          <p:cNvPicPr>
            <a:picLocks noChangeAspect="1"/>
          </p:cNvPicPr>
          <p:nvPr/>
        </p:nvPicPr>
        <p:blipFill>
          <a:blip r:embed="rId4"/>
          <a:stretch>
            <a:fillRect/>
          </a:stretch>
        </p:blipFill>
        <p:spPr>
          <a:xfrm>
            <a:off x="7953240" y="2201862"/>
            <a:ext cx="4391967" cy="2210682"/>
          </a:xfrm>
          <a:prstGeom prst="rect">
            <a:avLst/>
          </a:prstGeom>
        </p:spPr>
      </p:pic>
      <p:sp>
        <p:nvSpPr>
          <p:cNvPr id="10" name="Content Placeholder 2">
            <a:extLst>
              <a:ext uri="{FF2B5EF4-FFF2-40B4-BE49-F238E27FC236}">
                <a16:creationId xmlns:a16="http://schemas.microsoft.com/office/drawing/2014/main" id="{54370542-BEE4-774D-B409-6A6921BD1486}"/>
              </a:ext>
            </a:extLst>
          </p:cNvPr>
          <p:cNvSpPr txBox="1">
            <a:spLocks/>
          </p:cNvSpPr>
          <p:nvPr/>
        </p:nvSpPr>
        <p:spPr>
          <a:xfrm>
            <a:off x="7917698" y="4564062"/>
            <a:ext cx="4826954" cy="92333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559558"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792707"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5856"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259005"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1492154"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6pPr>
            <a:lvl7pPr marL="1725304"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7pPr>
            <a:lvl8pPr marL="1958453"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8pPr>
            <a:lvl9pPr marL="2191602"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9pPr>
          </a:lstStyle>
          <a:p>
            <a:r>
              <a:rPr lang="en-US" sz="2400" dirty="0">
                <a:solidFill>
                  <a:srgbClr val="0070C0"/>
                </a:solidFill>
                <a:latin typeface="+mn-lt"/>
              </a:rPr>
              <a:t>Label more data</a:t>
            </a:r>
          </a:p>
          <a:p>
            <a:r>
              <a:rPr lang="en-US" sz="2400" dirty="0">
                <a:solidFill>
                  <a:srgbClr val="0070C0"/>
                </a:solidFill>
                <a:latin typeface="+mn-lt"/>
              </a:rPr>
              <a:t>Apply regularization / shrinkage</a:t>
            </a:r>
          </a:p>
        </p:txBody>
      </p:sp>
    </p:spTree>
    <p:extLst>
      <p:ext uri="{BB962C8B-B14F-4D97-AF65-F5344CB8AC3E}">
        <p14:creationId xmlns:p14="http://schemas.microsoft.com/office/powerpoint/2010/main" val="94289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2622256"/>
          </a:xfrm>
        </p:spPr>
        <p:txBody>
          <a:bodyPr/>
          <a:lstStyle/>
          <a:p>
            <a:r>
              <a:rPr lang="en-US" dirty="0" err="1">
                <a:solidFill>
                  <a:schemeClr val="accent1">
                    <a:lumMod val="75000"/>
                  </a:schemeClr>
                </a:solidFill>
              </a:rPr>
              <a:t>Featurizing</a:t>
            </a:r>
            <a:r>
              <a:rPr lang="en-US" dirty="0">
                <a:solidFill>
                  <a:schemeClr val="accent1">
                    <a:lumMod val="75000"/>
                  </a:schemeClr>
                </a:solidFill>
              </a:rPr>
              <a:t> Text</a:t>
            </a:r>
            <a:br>
              <a:rPr lang="en-US" dirty="0"/>
            </a:br>
            <a:br>
              <a:rPr lang="en-US" dirty="0"/>
            </a:br>
            <a:r>
              <a:rPr lang="en-US" sz="3200" dirty="0"/>
              <a:t>data, data everywhere</a:t>
            </a:r>
          </a:p>
        </p:txBody>
      </p:sp>
    </p:spTree>
    <p:extLst>
      <p:ext uri="{BB962C8B-B14F-4D97-AF65-F5344CB8AC3E}">
        <p14:creationId xmlns:p14="http://schemas.microsoft.com/office/powerpoint/2010/main" val="1689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One-hot representation (local)</a:t>
            </a:r>
            <a:endParaRPr lang="en-GB" dirty="0"/>
          </a:p>
        </p:txBody>
      </p:sp>
      <p:sp>
        <p:nvSpPr>
          <p:cNvPr id="3" name="Content Placeholder 2"/>
          <p:cNvSpPr>
            <a:spLocks noGrp="1"/>
          </p:cNvSpPr>
          <p:nvPr>
            <p:ph idx="1"/>
          </p:nvPr>
        </p:nvSpPr>
        <p:spPr>
          <a:xfrm>
            <a:off x="855768" y="1861968"/>
            <a:ext cx="10724938" cy="4437962"/>
          </a:xfrm>
        </p:spPr>
        <p:txBody>
          <a:bodyPr>
            <a:normAutofit/>
          </a:bodyPr>
          <a:lstStyle/>
          <a:p>
            <a:pPr marL="0" indent="0" algn="just">
              <a:lnSpc>
                <a:spcPct val="100000"/>
              </a:lnSpc>
              <a:spcBef>
                <a:spcPts val="0"/>
              </a:spcBef>
              <a:spcAft>
                <a:spcPts val="2448"/>
              </a:spcAft>
              <a:buNone/>
            </a:pPr>
            <a:r>
              <a:rPr lang="en-US" dirty="0"/>
              <a:t>		Dim = |V|			sim(banana, mango) = 0</a:t>
            </a:r>
          </a:p>
        </p:txBody>
      </p:sp>
      <p:sp>
        <p:nvSpPr>
          <p:cNvPr id="19" name="Rounded Rectangle 3"/>
          <p:cNvSpPr/>
          <p:nvPr/>
        </p:nvSpPr>
        <p:spPr>
          <a:xfrm>
            <a:off x="2671932" y="3155171"/>
            <a:ext cx="8011496" cy="63525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21" name="Oval 20"/>
          <p:cNvSpPr/>
          <p:nvPr/>
        </p:nvSpPr>
        <p:spPr>
          <a:xfrm>
            <a:off x="2821538" y="3219616"/>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2" name="Oval 21"/>
          <p:cNvSpPr/>
          <p:nvPr/>
        </p:nvSpPr>
        <p:spPr>
          <a:xfrm>
            <a:off x="3477504" y="3219615"/>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3" name="Oval 22"/>
          <p:cNvSpPr/>
          <p:nvPr/>
        </p:nvSpPr>
        <p:spPr>
          <a:xfrm>
            <a:off x="4133470"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4" name="Oval 23"/>
          <p:cNvSpPr/>
          <p:nvPr/>
        </p:nvSpPr>
        <p:spPr>
          <a:xfrm>
            <a:off x="4789436"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2" name="Oval 31"/>
          <p:cNvSpPr/>
          <p:nvPr/>
        </p:nvSpPr>
        <p:spPr>
          <a:xfrm>
            <a:off x="5441432" y="3219616"/>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3" name="Oval 32"/>
          <p:cNvSpPr/>
          <p:nvPr/>
        </p:nvSpPr>
        <p:spPr>
          <a:xfrm>
            <a:off x="6097398" y="3219615"/>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1</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4" name="Oval 33"/>
          <p:cNvSpPr/>
          <p:nvPr/>
        </p:nvSpPr>
        <p:spPr>
          <a:xfrm>
            <a:off x="6753364"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5" name="Oval 34"/>
          <p:cNvSpPr/>
          <p:nvPr/>
        </p:nvSpPr>
        <p:spPr>
          <a:xfrm>
            <a:off x="7409331"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6" name="Oval 35"/>
          <p:cNvSpPr/>
          <p:nvPr/>
        </p:nvSpPr>
        <p:spPr>
          <a:xfrm>
            <a:off x="8061326"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7" name="Oval 36"/>
          <p:cNvSpPr/>
          <p:nvPr/>
        </p:nvSpPr>
        <p:spPr>
          <a:xfrm>
            <a:off x="8717291" y="321961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8" name="Oval 37"/>
          <p:cNvSpPr/>
          <p:nvPr/>
        </p:nvSpPr>
        <p:spPr>
          <a:xfrm>
            <a:off x="9373257" y="321961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9" name="Oval 38"/>
          <p:cNvSpPr/>
          <p:nvPr/>
        </p:nvSpPr>
        <p:spPr>
          <a:xfrm>
            <a:off x="10029224" y="321961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3" name="Rounded Rectangle 36"/>
          <p:cNvSpPr/>
          <p:nvPr/>
        </p:nvSpPr>
        <p:spPr>
          <a:xfrm>
            <a:off x="2671932" y="4138019"/>
            <a:ext cx="8011496" cy="63525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44" name="Oval 43"/>
          <p:cNvSpPr/>
          <p:nvPr/>
        </p:nvSpPr>
        <p:spPr>
          <a:xfrm>
            <a:off x="2821538" y="4202465"/>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5" name="Oval 44"/>
          <p:cNvSpPr/>
          <p:nvPr/>
        </p:nvSpPr>
        <p:spPr>
          <a:xfrm>
            <a:off x="3477504" y="420246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6" name="Oval 45"/>
          <p:cNvSpPr/>
          <p:nvPr/>
        </p:nvSpPr>
        <p:spPr>
          <a:xfrm>
            <a:off x="4133470"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7" name="Oval 46"/>
          <p:cNvSpPr/>
          <p:nvPr/>
        </p:nvSpPr>
        <p:spPr>
          <a:xfrm>
            <a:off x="4789436"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8" name="Oval 47"/>
          <p:cNvSpPr/>
          <p:nvPr/>
        </p:nvSpPr>
        <p:spPr>
          <a:xfrm>
            <a:off x="5441432" y="4202465"/>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9" name="Oval 48"/>
          <p:cNvSpPr/>
          <p:nvPr/>
        </p:nvSpPr>
        <p:spPr>
          <a:xfrm>
            <a:off x="6097398" y="420246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0" name="Oval 49"/>
          <p:cNvSpPr/>
          <p:nvPr/>
        </p:nvSpPr>
        <p:spPr>
          <a:xfrm>
            <a:off x="6753364"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1" name="Oval 50"/>
          <p:cNvSpPr/>
          <p:nvPr/>
        </p:nvSpPr>
        <p:spPr>
          <a:xfrm>
            <a:off x="7409331"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2" name="Oval 51"/>
          <p:cNvSpPr/>
          <p:nvPr/>
        </p:nvSpPr>
        <p:spPr>
          <a:xfrm>
            <a:off x="8061326"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3" name="Oval 52"/>
          <p:cNvSpPr/>
          <p:nvPr/>
        </p:nvSpPr>
        <p:spPr>
          <a:xfrm>
            <a:off x="8717291" y="4202461"/>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4" name="Oval 53"/>
          <p:cNvSpPr/>
          <p:nvPr/>
        </p:nvSpPr>
        <p:spPr>
          <a:xfrm>
            <a:off x="9373257" y="4202460"/>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5" name="Oval 54"/>
          <p:cNvSpPr/>
          <p:nvPr/>
        </p:nvSpPr>
        <p:spPr>
          <a:xfrm>
            <a:off x="10029224" y="4202460"/>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0" name="Rectangle 59"/>
          <p:cNvSpPr/>
          <p:nvPr/>
        </p:nvSpPr>
        <p:spPr>
          <a:xfrm>
            <a:off x="8801431" y="3284450"/>
            <a:ext cx="309326" cy="382308"/>
          </a:xfrm>
          <a:prstGeom prst="rect">
            <a:avLst/>
          </a:prstGeom>
        </p:spPr>
        <p:txBody>
          <a:bodyPr wrap="none">
            <a:spAutoFit/>
          </a:bodyPr>
          <a:lstStyle/>
          <a:p>
            <a:pP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endParaRPr>
          </a:p>
        </p:txBody>
      </p:sp>
      <p:sp>
        <p:nvSpPr>
          <p:cNvPr id="61" name="Rectangle 60"/>
          <p:cNvSpPr/>
          <p:nvPr/>
        </p:nvSpPr>
        <p:spPr>
          <a:xfrm>
            <a:off x="8826786" y="4267298"/>
            <a:ext cx="309326" cy="382308"/>
          </a:xfrm>
          <a:prstGeom prst="rect">
            <a:avLst/>
          </a:prstGeom>
        </p:spPr>
        <p:txBody>
          <a:bodyPr wrap="none">
            <a:spAutoFit/>
          </a:bodyPr>
          <a:lstStyle/>
          <a:p>
            <a:pP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1</a:t>
            </a:r>
            <a:endParaRPr lang="en-GB" sz="1836" kern="0" dirty="0">
              <a:solidFill>
                <a:sysClr val="windowText" lastClr="000000"/>
              </a:solidFill>
            </a:endParaRPr>
          </a:p>
        </p:txBody>
      </p:sp>
      <p:sp>
        <p:nvSpPr>
          <p:cNvPr id="62" name="Rectangle 61"/>
          <p:cNvSpPr/>
          <p:nvPr/>
        </p:nvSpPr>
        <p:spPr>
          <a:xfrm>
            <a:off x="1056218" y="3177783"/>
            <a:ext cx="1311529" cy="542399"/>
          </a:xfrm>
          <a:prstGeom prst="rect">
            <a:avLst/>
          </a:prstGeom>
        </p:spPr>
        <p:txBody>
          <a:bodyPr wrap="none">
            <a:spAutoFit/>
          </a:bodyPr>
          <a:lstStyle/>
          <a:p>
            <a:pPr defTabSz="932597">
              <a:defRPr/>
            </a:pPr>
            <a:r>
              <a:rPr lang="en-US" sz="2856" kern="0" dirty="0">
                <a:solidFill>
                  <a:prstClr val="black"/>
                </a:solidFill>
              </a:rPr>
              <a:t>banana</a:t>
            </a:r>
            <a:endParaRPr lang="en-US" sz="1836" kern="0" dirty="0">
              <a:solidFill>
                <a:sysClr val="windowText" lastClr="000000"/>
              </a:solidFill>
            </a:endParaRPr>
          </a:p>
        </p:txBody>
      </p:sp>
      <p:sp>
        <p:nvSpPr>
          <p:cNvPr id="63" name="Rectangle 62"/>
          <p:cNvSpPr/>
          <p:nvPr/>
        </p:nvSpPr>
        <p:spPr>
          <a:xfrm>
            <a:off x="1056217" y="4202461"/>
            <a:ext cx="1234688" cy="542399"/>
          </a:xfrm>
          <a:prstGeom prst="rect">
            <a:avLst/>
          </a:prstGeom>
        </p:spPr>
        <p:txBody>
          <a:bodyPr wrap="none">
            <a:spAutoFit/>
          </a:bodyPr>
          <a:lstStyle/>
          <a:p>
            <a:pPr defTabSz="932597">
              <a:defRPr/>
            </a:pPr>
            <a:r>
              <a:rPr lang="en-US" sz="2856" kern="0" dirty="0">
                <a:solidFill>
                  <a:prstClr val="black"/>
                </a:solidFill>
              </a:rPr>
              <a:t>mango</a:t>
            </a:r>
            <a:endParaRPr lang="en-US" sz="1836" kern="0" dirty="0">
              <a:solidFill>
                <a:sysClr val="windowText" lastClr="000000"/>
              </a:solidFill>
            </a:endParaRPr>
          </a:p>
        </p:txBody>
      </p:sp>
      <p:sp>
        <p:nvSpPr>
          <p:cNvPr id="5" name="TextBox 4"/>
          <p:cNvSpPr txBox="1"/>
          <p:nvPr/>
        </p:nvSpPr>
        <p:spPr>
          <a:xfrm>
            <a:off x="7250641" y="6299930"/>
            <a:ext cx="5257952" cy="670445"/>
          </a:xfrm>
          <a:prstGeom prst="rect">
            <a:avLst/>
          </a:prstGeom>
          <a:noFill/>
        </p:spPr>
        <p:txBody>
          <a:bodyPr wrap="square" rtlCol="0">
            <a:spAutoFit/>
          </a:bodyPr>
          <a:lstStyle/>
          <a:p>
            <a:pPr defTabSz="932597">
              <a:defRPr/>
            </a:pPr>
            <a:r>
              <a:rPr lang="en-US" sz="1836" kern="0" dirty="0">
                <a:solidFill>
                  <a:schemeClr val="bg1">
                    <a:lumMod val="50000"/>
                  </a:schemeClr>
                </a:solidFill>
              </a:rPr>
              <a:t>Notes: 1) Popular sim() is cosine, 2) Words/tokens come from some tokenization and transformation</a:t>
            </a:r>
          </a:p>
        </p:txBody>
      </p:sp>
    </p:spTree>
    <p:extLst>
      <p:ext uri="{BB962C8B-B14F-4D97-AF65-F5344CB8AC3E}">
        <p14:creationId xmlns:p14="http://schemas.microsoft.com/office/powerpoint/2010/main" val="39606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Context-based distributed representation</a:t>
            </a:r>
          </a:p>
        </p:txBody>
      </p:sp>
      <p:sp>
        <p:nvSpPr>
          <p:cNvPr id="5" name="Rectangle 4"/>
          <p:cNvSpPr/>
          <p:nvPr/>
        </p:nvSpPr>
        <p:spPr>
          <a:xfrm>
            <a:off x="2391347" y="6665703"/>
            <a:ext cx="8902610" cy="286306"/>
          </a:xfrm>
          <a:prstGeom prst="rect">
            <a:avLst/>
          </a:prstGeom>
        </p:spPr>
        <p:txBody>
          <a:bodyPr wrap="square">
            <a:spAutoFit/>
          </a:bodyPr>
          <a:lstStyle/>
          <a:p>
            <a:pPr defTabSz="932597">
              <a:defRPr/>
            </a:pPr>
            <a:r>
              <a:rPr lang="en-US" sz="1224" kern="0" dirty="0" err="1">
                <a:solidFill>
                  <a:srgbClr val="222222"/>
                </a:solidFill>
              </a:rPr>
              <a:t>Turney</a:t>
            </a:r>
            <a:r>
              <a:rPr lang="en-US" sz="1224" kern="0" dirty="0">
                <a:solidFill>
                  <a:srgbClr val="222222"/>
                </a:solidFill>
              </a:rPr>
              <a:t> and Pantel. </a:t>
            </a:r>
            <a:r>
              <a:rPr lang="en-US" sz="1224" kern="0" dirty="0">
                <a:solidFill>
                  <a:srgbClr val="222222"/>
                </a:solidFill>
                <a:hlinkClick r:id="rId3"/>
              </a:rPr>
              <a:t>From frequency to meaning: Vector space models of semantics</a:t>
            </a:r>
            <a:r>
              <a:rPr lang="en-US" sz="1224" kern="0" dirty="0">
                <a:solidFill>
                  <a:srgbClr val="222222"/>
                </a:solidFill>
              </a:rPr>
              <a:t>. </a:t>
            </a:r>
            <a:r>
              <a:rPr lang="en-US" sz="1224" i="1" kern="0" dirty="0">
                <a:solidFill>
                  <a:srgbClr val="222222"/>
                </a:solidFill>
              </a:rPr>
              <a:t>Journal of artificial intelligence research</a:t>
            </a:r>
            <a:r>
              <a:rPr lang="en-US" sz="1224" kern="0" dirty="0">
                <a:solidFill>
                  <a:srgbClr val="222222"/>
                </a:solidFill>
              </a:rPr>
              <a:t> 2010</a:t>
            </a:r>
            <a:endParaRPr lang="en-US" sz="1224" kern="0" dirty="0">
              <a:solidFill>
                <a:sysClr val="windowText" lastClr="000000"/>
              </a:solidFill>
            </a:endParaRPr>
          </a:p>
        </p:txBody>
      </p:sp>
      <p:grpSp>
        <p:nvGrpSpPr>
          <p:cNvPr id="14" name="Group 13"/>
          <p:cNvGrpSpPr/>
          <p:nvPr/>
        </p:nvGrpSpPr>
        <p:grpSpPr>
          <a:xfrm>
            <a:off x="8116446" y="4806686"/>
            <a:ext cx="3918614" cy="1084513"/>
            <a:chOff x="6264656" y="5118227"/>
            <a:chExt cx="3842127" cy="1063345"/>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656" y="5161280"/>
              <a:ext cx="674597" cy="96371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6" name="Group 15"/>
            <p:cNvGrpSpPr/>
            <p:nvPr/>
          </p:nvGrpSpPr>
          <p:grpSpPr>
            <a:xfrm>
              <a:off x="7079079" y="5118227"/>
              <a:ext cx="3027704" cy="1063345"/>
              <a:chOff x="7225129" y="4954675"/>
              <a:chExt cx="3027704" cy="1063345"/>
            </a:xfrm>
          </p:grpSpPr>
          <p:sp>
            <p:nvSpPr>
              <p:cNvPr id="17" name="Rectangle 16"/>
              <p:cNvSpPr/>
              <p:nvPr/>
            </p:nvSpPr>
            <p:spPr>
              <a:xfrm>
                <a:off x="7225129" y="4954675"/>
                <a:ext cx="447558" cy="782971"/>
              </a:xfrm>
              <a:prstGeom prst="rect">
                <a:avLst/>
              </a:prstGeom>
            </p:spPr>
            <p:txBody>
              <a:bodyPr wrap="none">
                <a:spAutoFit/>
              </a:bodyPr>
              <a:lstStyle/>
              <a:p>
                <a:pPr defTabSz="932597">
                  <a:defRPr/>
                </a:pPr>
                <a:r>
                  <a:rPr lang="en-GB" sz="4488" kern="0" dirty="0">
                    <a:solidFill>
                      <a:schemeClr val="bg1">
                        <a:lumMod val="85000"/>
                      </a:schemeClr>
                    </a:solidFill>
                    <a:latin typeface="Arial Rounded MT Bold" panose="020F0704030504030204" pitchFamily="34" charset="0"/>
                  </a:rPr>
                  <a:t>“</a:t>
                </a:r>
                <a:endParaRPr lang="en-GB" sz="4488" kern="0" dirty="0">
                  <a:solidFill>
                    <a:schemeClr val="bg1">
                      <a:lumMod val="85000"/>
                    </a:schemeClr>
                  </a:solidFill>
                </a:endParaRPr>
              </a:p>
            </p:txBody>
          </p:sp>
          <p:sp>
            <p:nvSpPr>
              <p:cNvPr id="18" name="Rectangle 17"/>
              <p:cNvSpPr/>
              <p:nvPr/>
            </p:nvSpPr>
            <p:spPr>
              <a:xfrm>
                <a:off x="7427454" y="5116830"/>
                <a:ext cx="2618246" cy="657359"/>
              </a:xfrm>
              <a:prstGeom prst="rect">
                <a:avLst/>
              </a:prstGeom>
            </p:spPr>
            <p:txBody>
              <a:bodyPr wrap="square">
                <a:spAutoFit/>
              </a:bodyPr>
              <a:lstStyle/>
              <a:p>
                <a:pPr defTabSz="932597">
                  <a:defRPr/>
                </a:pPr>
                <a:r>
                  <a:rPr lang="en-GB" sz="1836" kern="0" dirty="0">
                    <a:solidFill>
                      <a:sysClr val="windowText" lastClr="000000"/>
                    </a:solidFill>
                  </a:rPr>
                  <a:t>You shall know a word by the company it keeps</a:t>
                </a:r>
              </a:p>
            </p:txBody>
          </p:sp>
          <p:sp>
            <p:nvSpPr>
              <p:cNvPr id="19" name="Rectangle 18"/>
              <p:cNvSpPr/>
              <p:nvPr/>
            </p:nvSpPr>
            <p:spPr>
              <a:xfrm>
                <a:off x="9805275" y="5235049"/>
                <a:ext cx="447558" cy="782971"/>
              </a:xfrm>
              <a:prstGeom prst="rect">
                <a:avLst/>
              </a:prstGeom>
            </p:spPr>
            <p:txBody>
              <a:bodyPr wrap="none">
                <a:spAutoFit/>
              </a:bodyPr>
              <a:lstStyle/>
              <a:p>
                <a:pPr defTabSz="932597">
                  <a:defRPr/>
                </a:pPr>
                <a:r>
                  <a:rPr lang="en-US" sz="4488" kern="0" dirty="0">
                    <a:solidFill>
                      <a:schemeClr val="bg1">
                        <a:lumMod val="85000"/>
                      </a:schemeClr>
                    </a:solidFill>
                    <a:latin typeface="Arial Rounded MT Bold" panose="020F0704030504030204" pitchFamily="34" charset="0"/>
                  </a:rPr>
                  <a:t>”</a:t>
                </a:r>
                <a:endParaRPr lang="en-GB" sz="4488" kern="0" dirty="0">
                  <a:solidFill>
                    <a:schemeClr val="bg1">
                      <a:lumMod val="85000"/>
                    </a:schemeClr>
                  </a:solidFill>
                </a:endParaRPr>
              </a:p>
            </p:txBody>
          </p:sp>
        </p:grpSp>
      </p:grpSp>
      <p:sp>
        <p:nvSpPr>
          <p:cNvPr id="20" name="Rectangle 19"/>
          <p:cNvSpPr/>
          <p:nvPr/>
        </p:nvSpPr>
        <p:spPr>
          <a:xfrm>
            <a:off x="7972570" y="5905426"/>
            <a:ext cx="4314184" cy="478442"/>
          </a:xfrm>
          <a:prstGeom prst="rect">
            <a:avLst/>
          </a:prstGeom>
        </p:spPr>
        <p:txBody>
          <a:bodyPr wrap="square">
            <a:spAutoFit/>
          </a:bodyPr>
          <a:lstStyle/>
          <a:p>
            <a:pPr defTabSz="932597">
              <a:defRPr/>
            </a:pPr>
            <a:r>
              <a:rPr lang="en-US" sz="1224" kern="0" dirty="0">
                <a:solidFill>
                  <a:sysClr val="windowText" lastClr="000000"/>
                </a:solidFill>
              </a:rPr>
              <a:t>Firth, J. R. (1957). A synopsis of linguistic theory 1930–1955. In Studies in Linguistic Analysis, p. 11. Blackwell, Oxford.</a:t>
            </a:r>
          </a:p>
        </p:txBody>
      </p:sp>
      <p:sp>
        <p:nvSpPr>
          <p:cNvPr id="25" name="Rounded Rectangle 3"/>
          <p:cNvSpPr/>
          <p:nvPr/>
        </p:nvSpPr>
        <p:spPr>
          <a:xfrm>
            <a:off x="2728812" y="2158755"/>
            <a:ext cx="8011496" cy="63525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26" name="Oval 25"/>
          <p:cNvSpPr/>
          <p:nvPr/>
        </p:nvSpPr>
        <p:spPr>
          <a:xfrm>
            <a:off x="2878418" y="222320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7" name="Oval 26"/>
          <p:cNvSpPr/>
          <p:nvPr/>
        </p:nvSpPr>
        <p:spPr>
          <a:xfrm>
            <a:off x="3534384" y="2223200"/>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8" name="Oval 27"/>
          <p:cNvSpPr/>
          <p:nvPr/>
        </p:nvSpPr>
        <p:spPr>
          <a:xfrm>
            <a:off x="4190350" y="222319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9" name="Oval 28"/>
          <p:cNvSpPr/>
          <p:nvPr/>
        </p:nvSpPr>
        <p:spPr>
          <a:xfrm>
            <a:off x="4846316" y="222319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1" name="Oval 30"/>
          <p:cNvSpPr/>
          <p:nvPr/>
        </p:nvSpPr>
        <p:spPr>
          <a:xfrm>
            <a:off x="5498313" y="222320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2" name="Oval 31"/>
          <p:cNvSpPr/>
          <p:nvPr/>
        </p:nvSpPr>
        <p:spPr>
          <a:xfrm>
            <a:off x="6154278" y="2223200"/>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3" name="Oval 32"/>
          <p:cNvSpPr/>
          <p:nvPr/>
        </p:nvSpPr>
        <p:spPr>
          <a:xfrm>
            <a:off x="6810244" y="222319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4" name="Oval 33"/>
          <p:cNvSpPr/>
          <p:nvPr/>
        </p:nvSpPr>
        <p:spPr>
          <a:xfrm>
            <a:off x="7466211" y="2223199"/>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5" name="Oval 34"/>
          <p:cNvSpPr/>
          <p:nvPr/>
        </p:nvSpPr>
        <p:spPr>
          <a:xfrm>
            <a:off x="8118206" y="222319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6" name="Oval 35"/>
          <p:cNvSpPr/>
          <p:nvPr/>
        </p:nvSpPr>
        <p:spPr>
          <a:xfrm>
            <a:off x="8774172" y="2223198"/>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7" name="Oval 36"/>
          <p:cNvSpPr/>
          <p:nvPr/>
        </p:nvSpPr>
        <p:spPr>
          <a:xfrm>
            <a:off x="9430137" y="2223197"/>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8" name="Oval 37"/>
          <p:cNvSpPr/>
          <p:nvPr/>
        </p:nvSpPr>
        <p:spPr>
          <a:xfrm>
            <a:off x="10086104" y="2223197"/>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2" name="Rounded Rectangle 36"/>
          <p:cNvSpPr/>
          <p:nvPr/>
        </p:nvSpPr>
        <p:spPr>
          <a:xfrm>
            <a:off x="2728812" y="3115928"/>
            <a:ext cx="8011496" cy="63525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43" name="Oval 42"/>
          <p:cNvSpPr/>
          <p:nvPr/>
        </p:nvSpPr>
        <p:spPr>
          <a:xfrm>
            <a:off x="2878418" y="318037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4" name="Oval 43"/>
          <p:cNvSpPr/>
          <p:nvPr/>
        </p:nvSpPr>
        <p:spPr>
          <a:xfrm>
            <a:off x="3534384" y="3180372"/>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5" name="Oval 44"/>
          <p:cNvSpPr/>
          <p:nvPr/>
        </p:nvSpPr>
        <p:spPr>
          <a:xfrm>
            <a:off x="4190350" y="318037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6" name="Oval 45"/>
          <p:cNvSpPr/>
          <p:nvPr/>
        </p:nvSpPr>
        <p:spPr>
          <a:xfrm>
            <a:off x="4846316" y="3180371"/>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7" name="Oval 46"/>
          <p:cNvSpPr/>
          <p:nvPr/>
        </p:nvSpPr>
        <p:spPr>
          <a:xfrm>
            <a:off x="5498313" y="318037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8" name="Oval 47"/>
          <p:cNvSpPr/>
          <p:nvPr/>
        </p:nvSpPr>
        <p:spPr>
          <a:xfrm>
            <a:off x="6154278" y="318037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9" name="Oval 48"/>
          <p:cNvSpPr/>
          <p:nvPr/>
        </p:nvSpPr>
        <p:spPr>
          <a:xfrm>
            <a:off x="6810244" y="318037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0" name="Oval 49"/>
          <p:cNvSpPr/>
          <p:nvPr/>
        </p:nvSpPr>
        <p:spPr>
          <a:xfrm>
            <a:off x="7466211" y="3180371"/>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1" name="Oval 50"/>
          <p:cNvSpPr/>
          <p:nvPr/>
        </p:nvSpPr>
        <p:spPr>
          <a:xfrm>
            <a:off x="8118206" y="318037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2" name="Oval 51"/>
          <p:cNvSpPr/>
          <p:nvPr/>
        </p:nvSpPr>
        <p:spPr>
          <a:xfrm>
            <a:off x="8774172" y="3180370"/>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3" name="Oval 52"/>
          <p:cNvSpPr/>
          <p:nvPr/>
        </p:nvSpPr>
        <p:spPr>
          <a:xfrm>
            <a:off x="9430137" y="318036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4" name="Oval 53"/>
          <p:cNvSpPr/>
          <p:nvPr/>
        </p:nvSpPr>
        <p:spPr>
          <a:xfrm>
            <a:off x="10086104" y="318036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9" name="Rectangle 58"/>
          <p:cNvSpPr/>
          <p:nvPr/>
        </p:nvSpPr>
        <p:spPr>
          <a:xfrm>
            <a:off x="8768475" y="2288034"/>
            <a:ext cx="188409" cy="382308"/>
          </a:xfrm>
          <a:prstGeom prst="rect">
            <a:avLst/>
          </a:prstGeom>
        </p:spPr>
        <p:txBody>
          <a:bodyPr wrap="none">
            <a:spAutoFit/>
          </a:bodyPr>
          <a:lstStyle/>
          <a:p>
            <a:pPr defTabSz="932597">
              <a:defRPr/>
            </a:pPr>
            <a:endParaRPr lang="en-GB" sz="1836" kern="0" dirty="0">
              <a:solidFill>
                <a:sysClr val="windowText" lastClr="000000"/>
              </a:solidFill>
            </a:endParaRPr>
          </a:p>
        </p:txBody>
      </p:sp>
      <p:sp>
        <p:nvSpPr>
          <p:cNvPr id="60" name="Rectangle 59"/>
          <p:cNvSpPr/>
          <p:nvPr/>
        </p:nvSpPr>
        <p:spPr>
          <a:xfrm>
            <a:off x="8802388" y="3245207"/>
            <a:ext cx="188409" cy="382308"/>
          </a:xfrm>
          <a:prstGeom prst="rect">
            <a:avLst/>
          </a:prstGeom>
        </p:spPr>
        <p:txBody>
          <a:bodyPr wrap="none">
            <a:spAutoFit/>
          </a:bodyPr>
          <a:lstStyle/>
          <a:p>
            <a:pPr defTabSz="932597">
              <a:defRPr/>
            </a:pPr>
            <a:endParaRPr lang="en-GB" sz="1836" kern="0" dirty="0">
              <a:solidFill>
                <a:sysClr val="windowText" lastClr="000000"/>
              </a:solidFill>
            </a:endParaRPr>
          </a:p>
        </p:txBody>
      </p:sp>
      <p:sp>
        <p:nvSpPr>
          <p:cNvPr id="61" name="Rectangle 60"/>
          <p:cNvSpPr/>
          <p:nvPr/>
        </p:nvSpPr>
        <p:spPr>
          <a:xfrm>
            <a:off x="1113098" y="2181367"/>
            <a:ext cx="1311529" cy="542399"/>
          </a:xfrm>
          <a:prstGeom prst="rect">
            <a:avLst/>
          </a:prstGeom>
        </p:spPr>
        <p:txBody>
          <a:bodyPr wrap="none">
            <a:spAutoFit/>
          </a:bodyPr>
          <a:lstStyle/>
          <a:p>
            <a:pPr defTabSz="932597">
              <a:defRPr/>
            </a:pPr>
            <a:r>
              <a:rPr lang="en-US" sz="2856" kern="0" dirty="0">
                <a:solidFill>
                  <a:prstClr val="black"/>
                </a:solidFill>
              </a:rPr>
              <a:t>banana</a:t>
            </a:r>
            <a:endParaRPr lang="en-US" sz="1836" kern="0" dirty="0">
              <a:solidFill>
                <a:sysClr val="windowText" lastClr="000000"/>
              </a:solidFill>
            </a:endParaRPr>
          </a:p>
        </p:txBody>
      </p:sp>
      <p:sp>
        <p:nvSpPr>
          <p:cNvPr id="62" name="Rectangle 61"/>
          <p:cNvSpPr/>
          <p:nvPr/>
        </p:nvSpPr>
        <p:spPr>
          <a:xfrm>
            <a:off x="1113097" y="3180370"/>
            <a:ext cx="1234688" cy="542399"/>
          </a:xfrm>
          <a:prstGeom prst="rect">
            <a:avLst/>
          </a:prstGeom>
        </p:spPr>
        <p:txBody>
          <a:bodyPr wrap="none">
            <a:spAutoFit/>
          </a:bodyPr>
          <a:lstStyle/>
          <a:p>
            <a:pPr defTabSz="932597">
              <a:defRPr/>
            </a:pPr>
            <a:r>
              <a:rPr lang="en-US" sz="2856" kern="0" dirty="0">
                <a:solidFill>
                  <a:prstClr val="black"/>
                </a:solidFill>
              </a:rPr>
              <a:t>mango</a:t>
            </a:r>
            <a:endParaRPr lang="en-US" sz="1836" kern="0" dirty="0">
              <a:solidFill>
                <a:sysClr val="windowText" lastClr="000000"/>
              </a:solidFill>
            </a:endParaRPr>
          </a:p>
        </p:txBody>
      </p:sp>
      <p:sp>
        <p:nvSpPr>
          <p:cNvPr id="8" name="Rectangle 7"/>
          <p:cNvSpPr/>
          <p:nvPr/>
        </p:nvSpPr>
        <p:spPr>
          <a:xfrm>
            <a:off x="1113098" y="4193632"/>
            <a:ext cx="3884884" cy="1310809"/>
          </a:xfrm>
          <a:prstGeom prst="rect">
            <a:avLst/>
          </a:prstGeom>
        </p:spPr>
        <p:txBody>
          <a:bodyPr wrap="none">
            <a:spAutoFit/>
          </a:bodyPr>
          <a:lstStyle/>
          <a:p>
            <a:pPr defTabSz="932597">
              <a:defRPr/>
            </a:pPr>
            <a:r>
              <a:rPr lang="en-US" sz="2856" kern="0" dirty="0">
                <a:solidFill>
                  <a:sysClr val="windowText" lastClr="000000"/>
                </a:solidFill>
              </a:rPr>
              <a:t>sim(banana, mango) &gt; 0</a:t>
            </a:r>
          </a:p>
          <a:p>
            <a:pPr defTabSz="932597">
              <a:defRPr/>
            </a:pPr>
            <a:r>
              <a:rPr lang="en-US" sz="2448" kern="0" dirty="0">
                <a:solidFill>
                  <a:sysClr val="windowText" lastClr="000000"/>
                </a:solidFill>
              </a:rPr>
              <a:t>  Appear in same documents</a:t>
            </a:r>
          </a:p>
          <a:p>
            <a:pPr defTabSz="932597">
              <a:defRPr/>
            </a:pPr>
            <a:r>
              <a:rPr lang="en-US" sz="2448" kern="0" dirty="0">
                <a:solidFill>
                  <a:sysClr val="windowText" lastClr="000000"/>
                </a:solidFill>
              </a:rPr>
              <a:t>  Appear near same words</a:t>
            </a:r>
          </a:p>
        </p:txBody>
      </p:sp>
      <p:cxnSp>
        <p:nvCxnSpPr>
          <p:cNvPr id="63" name="Straight Arrow Connector 62"/>
          <p:cNvCxnSpPr>
            <a:cxnSpLocks/>
          </p:cNvCxnSpPr>
          <p:nvPr/>
        </p:nvCxnSpPr>
        <p:spPr>
          <a:xfrm flipH="1">
            <a:off x="9220159" y="1962470"/>
            <a:ext cx="277876" cy="3145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433598" y="1664187"/>
            <a:ext cx="1005799" cy="350330"/>
          </a:xfrm>
          <a:prstGeom prst="rect">
            <a:avLst/>
          </a:prstGeom>
          <a:noFill/>
        </p:spPr>
        <p:txBody>
          <a:bodyPr wrap="none" rtlCol="0">
            <a:spAutoFit/>
          </a:bodyPr>
          <a:lstStyle/>
          <a:p>
            <a:pPr algn="ctr" defTabSz="932597">
              <a:defRPr/>
            </a:pPr>
            <a:r>
              <a:rPr lang="en-US" sz="1632" b="1" kern="0" dirty="0">
                <a:solidFill>
                  <a:srgbClr val="00B0F0"/>
                </a:solidFill>
              </a:rPr>
              <a:t>Non-zero</a:t>
            </a:r>
          </a:p>
        </p:txBody>
      </p:sp>
      <p:cxnSp>
        <p:nvCxnSpPr>
          <p:cNvPr id="66" name="Straight Arrow Connector 65"/>
          <p:cNvCxnSpPr>
            <a:cxnSpLocks/>
          </p:cNvCxnSpPr>
          <p:nvPr/>
        </p:nvCxnSpPr>
        <p:spPr>
          <a:xfrm flipH="1">
            <a:off x="10530240" y="1959721"/>
            <a:ext cx="277876" cy="314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761842" y="1672317"/>
            <a:ext cx="587262" cy="350330"/>
          </a:xfrm>
          <a:prstGeom prst="rect">
            <a:avLst/>
          </a:prstGeom>
          <a:noFill/>
        </p:spPr>
        <p:txBody>
          <a:bodyPr wrap="none" rtlCol="0">
            <a:spAutoFit/>
          </a:bodyPr>
          <a:lstStyle/>
          <a:p>
            <a:pPr algn="ctr" defTabSz="932597">
              <a:defRPr/>
            </a:pPr>
            <a:r>
              <a:rPr lang="en-US" sz="1632" b="1" kern="0" dirty="0">
                <a:solidFill>
                  <a:sysClr val="windowText" lastClr="000000"/>
                </a:solidFill>
              </a:rPr>
              <a:t>Zero</a:t>
            </a:r>
          </a:p>
        </p:txBody>
      </p:sp>
    </p:spTree>
    <p:extLst>
      <p:ext uri="{BB962C8B-B14F-4D97-AF65-F5344CB8AC3E}">
        <p14:creationId xmlns:p14="http://schemas.microsoft.com/office/powerpoint/2010/main" val="86608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149669" y="3953118"/>
            <a:ext cx="3251276" cy="15348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defRPr/>
            </a:pPr>
            <a:r>
              <a:rPr lang="en-US" sz="1836" kern="0" dirty="0">
                <a:solidFill>
                  <a:sysClr val="windowText" lastClr="000000"/>
                </a:solidFill>
              </a:rPr>
              <a:t>Distributional methods use distributed representations</a:t>
            </a:r>
          </a:p>
          <a:p>
            <a:pPr defTabSz="932597">
              <a:defRPr/>
            </a:pPr>
            <a:endParaRPr lang="en-US" sz="1836" kern="0" dirty="0">
              <a:solidFill>
                <a:sysClr val="windowText" lastClr="000000"/>
              </a:solidFill>
            </a:endParaRPr>
          </a:p>
          <a:p>
            <a:pPr defTabSz="932597">
              <a:defRPr/>
            </a:pPr>
            <a:endParaRPr lang="en-US" sz="1836" kern="0" dirty="0">
              <a:solidFill>
                <a:sysClr val="windowText" lastClr="000000"/>
              </a:solidFill>
            </a:endParaRPr>
          </a:p>
          <a:p>
            <a:pPr defTabSz="932597">
              <a:defRPr/>
            </a:pPr>
            <a:endParaRPr lang="en-US" sz="1836" kern="0" dirty="0">
              <a:solidFill>
                <a:sysClr val="windowText" lastClr="000000"/>
              </a:solidFill>
            </a:endParaRPr>
          </a:p>
        </p:txBody>
      </p:sp>
      <p:sp>
        <p:nvSpPr>
          <p:cNvPr id="2" name="Title 1"/>
          <p:cNvSpPr>
            <a:spLocks noGrp="1"/>
          </p:cNvSpPr>
          <p:nvPr>
            <p:ph type="title"/>
          </p:nvPr>
        </p:nvSpPr>
        <p:spPr/>
        <p:txBody>
          <a:bodyPr/>
          <a:lstStyle/>
          <a:p>
            <a:r>
              <a:rPr lang="en-US" dirty="0"/>
              <a:t>Distributed and distributional</a:t>
            </a:r>
            <a:endParaRPr lang="en-GB" dirty="0"/>
          </a:p>
        </p:txBody>
      </p:sp>
      <p:sp>
        <p:nvSpPr>
          <p:cNvPr id="5" name="Content Placeholder 4"/>
          <p:cNvSpPr>
            <a:spLocks noGrp="1"/>
          </p:cNvSpPr>
          <p:nvPr>
            <p:ph sz="half" idx="1"/>
          </p:nvPr>
        </p:nvSpPr>
        <p:spPr>
          <a:xfrm>
            <a:off x="855008" y="1861968"/>
            <a:ext cx="5285502" cy="2677656"/>
          </a:xfrm>
        </p:spPr>
        <p:txBody>
          <a:bodyPr/>
          <a:lstStyle/>
          <a:p>
            <a:r>
              <a:rPr lang="en-US" b="1" dirty="0"/>
              <a:t>Distributed representation</a:t>
            </a:r>
            <a:r>
              <a:rPr lang="en-US" dirty="0"/>
              <a:t>: Vector represents a concept as a pattern, rather than 1-hot </a:t>
            </a:r>
          </a:p>
        </p:txBody>
      </p:sp>
      <p:sp>
        <p:nvSpPr>
          <p:cNvPr id="6" name="Content Placeholder 5"/>
          <p:cNvSpPr>
            <a:spLocks noGrp="1"/>
          </p:cNvSpPr>
          <p:nvPr>
            <p:ph sz="half" idx="2"/>
          </p:nvPr>
        </p:nvSpPr>
        <p:spPr>
          <a:xfrm>
            <a:off x="6295965" y="1861968"/>
            <a:ext cx="5285502" cy="2677656"/>
          </a:xfrm>
        </p:spPr>
        <p:txBody>
          <a:bodyPr/>
          <a:lstStyle/>
          <a:p>
            <a:r>
              <a:rPr lang="en-US" b="1" dirty="0"/>
              <a:t>Distributional semantics</a:t>
            </a:r>
            <a:r>
              <a:rPr lang="en-US" dirty="0"/>
              <a:t>: Linguistic items with similar distributions (e.g. context words) have similar meanings</a:t>
            </a:r>
          </a:p>
        </p:txBody>
      </p:sp>
      <p:sp>
        <p:nvSpPr>
          <p:cNvPr id="8" name="TextBox 7"/>
          <p:cNvSpPr txBox="1"/>
          <p:nvPr/>
        </p:nvSpPr>
        <p:spPr>
          <a:xfrm>
            <a:off x="3355604" y="6714809"/>
            <a:ext cx="5979690" cy="262241"/>
          </a:xfrm>
          <a:prstGeom prst="rect">
            <a:avLst/>
          </a:prstGeom>
          <a:noFill/>
        </p:spPr>
        <p:txBody>
          <a:bodyPr wrap="square" rtlCol="0">
            <a:spAutoFit/>
          </a:bodyPr>
          <a:lstStyle/>
          <a:p>
            <a:pPr defTabSz="932597">
              <a:defRPr/>
            </a:pPr>
            <a:r>
              <a:rPr lang="en-US" sz="1071" kern="0" dirty="0">
                <a:solidFill>
                  <a:sysClr val="windowText" lastClr="000000"/>
                </a:solidFill>
                <a:hlinkClick r:id="rId3"/>
              </a:rPr>
              <a:t>http://www.marekrei.com/blog/26-things-i-learned-in-the-deep-learning-summer-school/</a:t>
            </a:r>
            <a:endParaRPr lang="en-GB" sz="1071" kern="0" dirty="0">
              <a:solidFill>
                <a:sysClr val="windowText" lastClr="000000"/>
              </a:solidFill>
            </a:endParaRPr>
          </a:p>
        </p:txBody>
      </p:sp>
      <p:grpSp>
        <p:nvGrpSpPr>
          <p:cNvPr id="47" name="Group 46"/>
          <p:cNvGrpSpPr/>
          <p:nvPr/>
        </p:nvGrpSpPr>
        <p:grpSpPr>
          <a:xfrm>
            <a:off x="8372033" y="5096108"/>
            <a:ext cx="3918614" cy="1084513"/>
            <a:chOff x="6264656" y="5118227"/>
            <a:chExt cx="3842127" cy="1063345"/>
          </a:xfrm>
        </p:grpSpPr>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656" y="5161280"/>
              <a:ext cx="674597" cy="96371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6" name="Group 45"/>
            <p:cNvGrpSpPr/>
            <p:nvPr/>
          </p:nvGrpSpPr>
          <p:grpSpPr>
            <a:xfrm>
              <a:off x="7079079" y="5118227"/>
              <a:ext cx="3027704" cy="1063345"/>
              <a:chOff x="7225129" y="4954675"/>
              <a:chExt cx="3027704" cy="1063345"/>
            </a:xfrm>
          </p:grpSpPr>
          <p:sp>
            <p:nvSpPr>
              <p:cNvPr id="44" name="Rectangle 43"/>
              <p:cNvSpPr/>
              <p:nvPr/>
            </p:nvSpPr>
            <p:spPr>
              <a:xfrm>
                <a:off x="7225129" y="4954675"/>
                <a:ext cx="447558" cy="782971"/>
              </a:xfrm>
              <a:prstGeom prst="rect">
                <a:avLst/>
              </a:prstGeom>
            </p:spPr>
            <p:txBody>
              <a:bodyPr wrap="none">
                <a:spAutoFit/>
              </a:bodyPr>
              <a:lstStyle/>
              <a:p>
                <a:pPr defTabSz="932597">
                  <a:defRPr/>
                </a:pPr>
                <a:r>
                  <a:rPr lang="en-GB" sz="4488" kern="0" dirty="0">
                    <a:solidFill>
                      <a:schemeClr val="bg1">
                        <a:lumMod val="85000"/>
                      </a:schemeClr>
                    </a:solidFill>
                    <a:latin typeface="Arial Rounded MT Bold" panose="020F0704030504030204" pitchFamily="34" charset="0"/>
                  </a:rPr>
                  <a:t>“</a:t>
                </a:r>
                <a:endParaRPr lang="en-GB" sz="4488" kern="0" dirty="0">
                  <a:solidFill>
                    <a:schemeClr val="bg1">
                      <a:lumMod val="85000"/>
                    </a:schemeClr>
                  </a:solidFill>
                </a:endParaRPr>
              </a:p>
            </p:txBody>
          </p:sp>
          <p:sp>
            <p:nvSpPr>
              <p:cNvPr id="43" name="Rectangle 42"/>
              <p:cNvSpPr/>
              <p:nvPr/>
            </p:nvSpPr>
            <p:spPr>
              <a:xfrm>
                <a:off x="7427454" y="5116830"/>
                <a:ext cx="2618246" cy="657359"/>
              </a:xfrm>
              <a:prstGeom prst="rect">
                <a:avLst/>
              </a:prstGeom>
            </p:spPr>
            <p:txBody>
              <a:bodyPr wrap="square">
                <a:spAutoFit/>
              </a:bodyPr>
              <a:lstStyle/>
              <a:p>
                <a:pPr defTabSz="932597">
                  <a:defRPr/>
                </a:pPr>
                <a:r>
                  <a:rPr lang="en-GB" sz="1836" kern="0" dirty="0">
                    <a:solidFill>
                      <a:sysClr val="windowText" lastClr="000000"/>
                    </a:solidFill>
                  </a:rPr>
                  <a:t>You shall know a word by the company it keeps</a:t>
                </a:r>
              </a:p>
            </p:txBody>
          </p:sp>
          <p:sp>
            <p:nvSpPr>
              <p:cNvPr id="45" name="Rectangle 44"/>
              <p:cNvSpPr/>
              <p:nvPr/>
            </p:nvSpPr>
            <p:spPr>
              <a:xfrm>
                <a:off x="9805275" y="5235049"/>
                <a:ext cx="447558" cy="782971"/>
              </a:xfrm>
              <a:prstGeom prst="rect">
                <a:avLst/>
              </a:prstGeom>
            </p:spPr>
            <p:txBody>
              <a:bodyPr wrap="none">
                <a:spAutoFit/>
              </a:bodyPr>
              <a:lstStyle/>
              <a:p>
                <a:pPr defTabSz="932597">
                  <a:defRPr/>
                </a:pPr>
                <a:r>
                  <a:rPr lang="en-US" sz="4488" kern="0" dirty="0">
                    <a:solidFill>
                      <a:schemeClr val="bg1">
                        <a:lumMod val="85000"/>
                      </a:schemeClr>
                    </a:solidFill>
                    <a:latin typeface="Arial Rounded MT Bold" panose="020F0704030504030204" pitchFamily="34" charset="0"/>
                  </a:rPr>
                  <a:t>”</a:t>
                </a:r>
                <a:endParaRPr lang="en-GB" sz="4488" kern="0" dirty="0">
                  <a:solidFill>
                    <a:schemeClr val="bg1">
                      <a:lumMod val="85000"/>
                    </a:schemeClr>
                  </a:solidFill>
                </a:endParaRPr>
              </a:p>
            </p:txBody>
          </p:sp>
        </p:grpSp>
      </p:grpSp>
      <p:sp>
        <p:nvSpPr>
          <p:cNvPr id="51" name="Freeform 50"/>
          <p:cNvSpPr/>
          <p:nvPr/>
        </p:nvSpPr>
        <p:spPr>
          <a:xfrm>
            <a:off x="10507643" y="1861969"/>
            <a:ext cx="1261811" cy="3306208"/>
          </a:xfrm>
          <a:custGeom>
            <a:avLst/>
            <a:gdLst>
              <a:gd name="connsiteX0" fmla="*/ 0 w 1626514"/>
              <a:gd name="connsiteY0" fmla="*/ 80682 h 1503082"/>
              <a:gd name="connsiteX1" fmla="*/ 1098550 w 1626514"/>
              <a:gd name="connsiteY1" fmla="*/ 87032 h 1503082"/>
              <a:gd name="connsiteX2" fmla="*/ 1625600 w 1626514"/>
              <a:gd name="connsiteY2" fmla="*/ 969682 h 1503082"/>
              <a:gd name="connsiteX3" fmla="*/ 1200150 w 1626514"/>
              <a:gd name="connsiteY3" fmla="*/ 1503082 h 1503082"/>
            </a:gdLst>
            <a:ahLst/>
            <a:cxnLst>
              <a:cxn ang="0">
                <a:pos x="connsiteX0" y="connsiteY0"/>
              </a:cxn>
              <a:cxn ang="0">
                <a:pos x="connsiteX1" y="connsiteY1"/>
              </a:cxn>
              <a:cxn ang="0">
                <a:pos x="connsiteX2" y="connsiteY2"/>
              </a:cxn>
              <a:cxn ang="0">
                <a:pos x="connsiteX3" y="connsiteY3"/>
              </a:cxn>
            </a:cxnLst>
            <a:rect l="l" t="t" r="r" b="b"/>
            <a:pathLst>
              <a:path w="1626514" h="1503082">
                <a:moveTo>
                  <a:pt x="0" y="80682"/>
                </a:moveTo>
                <a:cubicBezTo>
                  <a:pt x="413808" y="9773"/>
                  <a:pt x="827617" y="-61135"/>
                  <a:pt x="1098550" y="87032"/>
                </a:cubicBezTo>
                <a:cubicBezTo>
                  <a:pt x="1369483" y="235199"/>
                  <a:pt x="1608667" y="733674"/>
                  <a:pt x="1625600" y="969682"/>
                </a:cubicBezTo>
                <a:cubicBezTo>
                  <a:pt x="1642533" y="1205690"/>
                  <a:pt x="1421341" y="1354386"/>
                  <a:pt x="1200150" y="1503082"/>
                </a:cubicBezTo>
              </a:path>
            </a:pathLst>
          </a:custGeom>
          <a:noFill/>
          <a:ln w="38100">
            <a:solidFill>
              <a:schemeClr val="tx1">
                <a:lumMod val="75000"/>
                <a:lumOff val="25000"/>
              </a:schemeClr>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kern="0">
              <a:solidFill>
                <a:sysClr val="windowText" lastClr="000000"/>
              </a:solidFill>
            </a:endParaRPr>
          </a:p>
        </p:txBody>
      </p:sp>
      <p:pic>
        <p:nvPicPr>
          <p:cNvPr id="3" name="Picture 2"/>
          <p:cNvPicPr>
            <a:picLocks noChangeAspect="1"/>
          </p:cNvPicPr>
          <p:nvPr/>
        </p:nvPicPr>
        <p:blipFill>
          <a:blip r:embed="rId5"/>
          <a:stretch>
            <a:fillRect/>
          </a:stretch>
        </p:blipFill>
        <p:spPr>
          <a:xfrm>
            <a:off x="2317081" y="4609458"/>
            <a:ext cx="3067730" cy="705225"/>
          </a:xfrm>
          <a:prstGeom prst="rect">
            <a:avLst/>
          </a:prstGeom>
        </p:spPr>
      </p:pic>
    </p:spTree>
    <p:extLst>
      <p:ext uri="{BB962C8B-B14F-4D97-AF65-F5344CB8AC3E}">
        <p14:creationId xmlns:p14="http://schemas.microsoft.com/office/powerpoint/2010/main" val="4278699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(distributed)</a:t>
            </a:r>
            <a:endParaRPr lang="en-GB" dirty="0"/>
          </a:p>
        </p:txBody>
      </p:sp>
      <p:sp>
        <p:nvSpPr>
          <p:cNvPr id="3" name="Content Placeholder 2"/>
          <p:cNvSpPr>
            <a:spLocks noGrp="1"/>
          </p:cNvSpPr>
          <p:nvPr>
            <p:ph sz="half" idx="1"/>
          </p:nvPr>
        </p:nvSpPr>
        <p:spPr/>
        <p:txBody>
          <a:bodyPr>
            <a:normAutofit/>
          </a:bodyPr>
          <a:lstStyle/>
          <a:p>
            <a:pPr marL="0" indent="0">
              <a:lnSpc>
                <a:spcPct val="110000"/>
              </a:lnSpc>
              <a:spcBef>
                <a:spcPts val="0"/>
              </a:spcBef>
              <a:spcAft>
                <a:spcPts val="2448"/>
              </a:spcAft>
              <a:buNone/>
            </a:pPr>
            <a:r>
              <a:rPr lang="en-US" dirty="0">
                <a:latin typeface="+mj-lt"/>
              </a:rPr>
              <a:t>Dense. Dim = 200 (for example)</a:t>
            </a:r>
          </a:p>
        </p:txBody>
      </p:sp>
      <p:grpSp>
        <p:nvGrpSpPr>
          <p:cNvPr id="44" name="Group 43"/>
          <p:cNvGrpSpPr/>
          <p:nvPr/>
        </p:nvGrpSpPr>
        <p:grpSpPr>
          <a:xfrm>
            <a:off x="7181927" y="2518028"/>
            <a:ext cx="3513987" cy="3124222"/>
            <a:chOff x="3897630" y="4446269"/>
            <a:chExt cx="2198370" cy="1954531"/>
          </a:xfrm>
        </p:grpSpPr>
        <p:cxnSp>
          <p:nvCxnSpPr>
            <p:cNvPr id="11" name="Straight Arrow Connector 10"/>
            <p:cNvCxnSpPr/>
            <p:nvPr/>
          </p:nvCxnSpPr>
          <p:spPr>
            <a:xfrm flipV="1">
              <a:off x="4857750" y="4446270"/>
              <a:ext cx="0" cy="1234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4857750" y="5680710"/>
              <a:ext cx="12382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4206240" y="5680710"/>
              <a:ext cx="651510" cy="7200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flipH="1" flipV="1">
              <a:off x="3897630" y="4823460"/>
              <a:ext cx="960120" cy="85725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4857750" y="4446269"/>
              <a:ext cx="834391" cy="1234441"/>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4857749" y="4629150"/>
              <a:ext cx="1238251" cy="105156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grpSp>
      <p:sp>
        <p:nvSpPr>
          <p:cNvPr id="6" name="TextBox 5"/>
          <p:cNvSpPr txBox="1"/>
          <p:nvPr/>
        </p:nvSpPr>
        <p:spPr>
          <a:xfrm>
            <a:off x="9388246" y="2099164"/>
            <a:ext cx="909340" cy="382308"/>
          </a:xfrm>
          <a:prstGeom prst="rect">
            <a:avLst/>
          </a:prstGeom>
          <a:noFill/>
        </p:spPr>
        <p:txBody>
          <a:bodyPr wrap="none" rtlCol="0">
            <a:spAutoFit/>
          </a:bodyPr>
          <a:lstStyle/>
          <a:p>
            <a:pPr defTabSz="932597">
              <a:defRPr/>
            </a:pPr>
            <a:r>
              <a:rPr lang="en-US" sz="1836" kern="0" dirty="0">
                <a:solidFill>
                  <a:sysClr val="windowText" lastClr="000000"/>
                </a:solidFill>
              </a:rPr>
              <a:t>banana</a:t>
            </a:r>
          </a:p>
        </p:txBody>
      </p:sp>
      <p:sp>
        <p:nvSpPr>
          <p:cNvPr id="18" name="TextBox 17"/>
          <p:cNvSpPr txBox="1"/>
          <p:nvPr/>
        </p:nvSpPr>
        <p:spPr>
          <a:xfrm>
            <a:off x="10566472" y="2428500"/>
            <a:ext cx="858657" cy="382308"/>
          </a:xfrm>
          <a:prstGeom prst="rect">
            <a:avLst/>
          </a:prstGeom>
          <a:noFill/>
        </p:spPr>
        <p:txBody>
          <a:bodyPr wrap="none" rtlCol="0">
            <a:spAutoFit/>
          </a:bodyPr>
          <a:lstStyle/>
          <a:p>
            <a:pPr defTabSz="932597">
              <a:defRPr/>
            </a:pPr>
            <a:r>
              <a:rPr lang="en-US" sz="1836" kern="0" dirty="0">
                <a:solidFill>
                  <a:sysClr val="windowText" lastClr="000000"/>
                </a:solidFill>
              </a:rPr>
              <a:t>mango</a:t>
            </a:r>
          </a:p>
        </p:txBody>
      </p:sp>
      <p:sp>
        <p:nvSpPr>
          <p:cNvPr id="19" name="TextBox 18"/>
          <p:cNvSpPr txBox="1"/>
          <p:nvPr/>
        </p:nvSpPr>
        <p:spPr>
          <a:xfrm>
            <a:off x="6677943" y="2744263"/>
            <a:ext cx="552929" cy="382308"/>
          </a:xfrm>
          <a:prstGeom prst="rect">
            <a:avLst/>
          </a:prstGeom>
          <a:noFill/>
        </p:spPr>
        <p:txBody>
          <a:bodyPr wrap="none" rtlCol="0">
            <a:spAutoFit/>
          </a:bodyPr>
          <a:lstStyle/>
          <a:p>
            <a:pPr defTabSz="932597">
              <a:defRPr/>
            </a:pPr>
            <a:r>
              <a:rPr lang="en-US" sz="1836" kern="0" dirty="0">
                <a:solidFill>
                  <a:sysClr val="windowText" lastClr="000000"/>
                </a:solidFill>
              </a:rPr>
              <a:t>dog</a:t>
            </a:r>
          </a:p>
        </p:txBody>
      </p:sp>
    </p:spTree>
    <p:extLst>
      <p:ext uri="{BB962C8B-B14F-4D97-AF65-F5344CB8AC3E}">
        <p14:creationId xmlns:p14="http://schemas.microsoft.com/office/powerpoint/2010/main" val="116469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dirty="0"/>
              <a:t>Provisioning your Data Science VM</a:t>
            </a:r>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274702" y="1973262"/>
            <a:ext cx="11888787" cy="4013406"/>
          </a:xfrm>
        </p:spPr>
        <p:txBody>
          <a:bodyPr/>
          <a:lstStyle/>
          <a:p>
            <a:r>
              <a:rPr lang="en-US" sz="3200" dirty="0"/>
              <a:t>Free Microsoft Azure accounts with $200 credit</a:t>
            </a:r>
          </a:p>
          <a:p>
            <a:r>
              <a:rPr lang="en-US" sz="3200" dirty="0"/>
              <a:t>Windows or Linux</a:t>
            </a:r>
          </a:p>
          <a:p>
            <a:r>
              <a:rPr lang="en-US" sz="3200" dirty="0"/>
              <a:t>Provision single Data Science VMs manually or many via automation</a:t>
            </a:r>
          </a:p>
          <a:p>
            <a:endParaRPr lang="en-US" sz="3200" dirty="0"/>
          </a:p>
          <a:p>
            <a:r>
              <a:rPr lang="en-US" sz="3200" dirty="0"/>
              <a:t>For instructions, see README here:</a:t>
            </a:r>
          </a:p>
          <a:p>
            <a:pPr marL="0" indent="0">
              <a:buNone/>
            </a:pPr>
            <a:endParaRPr lang="en-US" sz="3200" dirty="0"/>
          </a:p>
          <a:p>
            <a:pPr marL="0" indent="0">
              <a:buNone/>
            </a:pPr>
            <a:r>
              <a:rPr lang="en-US" sz="4000" dirty="0"/>
              <a:t>https://</a:t>
            </a:r>
            <a:r>
              <a:rPr lang="en-US" sz="4000" dirty="0" err="1"/>
              <a:t>github.com</a:t>
            </a:r>
            <a:r>
              <a:rPr lang="en-US" sz="4000" dirty="0"/>
              <a:t>/Azure/active-learning-workshop</a:t>
            </a:r>
          </a:p>
        </p:txBody>
      </p:sp>
    </p:spTree>
    <p:extLst>
      <p:ext uri="{BB962C8B-B14F-4D97-AF65-F5344CB8AC3E}">
        <p14:creationId xmlns:p14="http://schemas.microsoft.com/office/powerpoint/2010/main" val="416785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97"/>
          <p:cNvSpPr>
            <a:spLocks noGrp="1"/>
          </p:cNvSpPr>
          <p:nvPr>
            <p:ph type="title"/>
          </p:nvPr>
        </p:nvSpPr>
        <p:spPr/>
        <p:txBody>
          <a:bodyPr>
            <a:normAutofit/>
          </a:bodyPr>
          <a:lstStyle/>
          <a:p>
            <a:r>
              <a:rPr lang="en-US" sz="4896" dirty="0"/>
              <a:t>Word2vec</a:t>
            </a:r>
            <a:endParaRPr lang="en-GB" sz="4896" dirty="0"/>
          </a:p>
        </p:txBody>
      </p:sp>
      <p:pic>
        <p:nvPicPr>
          <p:cNvPr id="284" name="Content Placeholder 283"/>
          <p:cNvPicPr>
            <a:picLocks noGrp="1" noChangeAspect="1"/>
          </p:cNvPicPr>
          <p:nvPr>
            <p:ph idx="1"/>
          </p:nvPr>
        </p:nvPicPr>
        <p:blipFill>
          <a:blip r:embed="rId3"/>
          <a:stretch>
            <a:fillRect/>
          </a:stretch>
        </p:blipFill>
        <p:spPr>
          <a:xfrm>
            <a:off x="5287253" y="1908727"/>
            <a:ext cx="6295073" cy="3167356"/>
          </a:xfrm>
          <a:prstGeom prst="rect">
            <a:avLst/>
          </a:prstGeom>
        </p:spPr>
      </p:pic>
      <p:sp>
        <p:nvSpPr>
          <p:cNvPr id="200" name="Text Placeholder 199"/>
          <p:cNvSpPr>
            <a:spLocks noGrp="1"/>
          </p:cNvSpPr>
          <p:nvPr>
            <p:ph type="body" sz="half" idx="2"/>
          </p:nvPr>
        </p:nvSpPr>
        <p:spPr>
          <a:xfrm>
            <a:off x="857388" y="2389796"/>
            <a:ext cx="4010518" cy="2766210"/>
          </a:xfrm>
        </p:spPr>
        <p:txBody>
          <a:bodyPr/>
          <a:lstStyle/>
          <a:p>
            <a:pPr>
              <a:lnSpc>
                <a:spcPct val="100000"/>
              </a:lnSpc>
              <a:spcBef>
                <a:spcPts val="2448"/>
              </a:spcBef>
            </a:pPr>
            <a:r>
              <a:rPr lang="en-US" dirty="0"/>
              <a:t>Goal: simple (shallow) neural model learning from billion words scale corpus</a:t>
            </a:r>
          </a:p>
          <a:p>
            <a:pPr>
              <a:lnSpc>
                <a:spcPct val="100000"/>
              </a:lnSpc>
              <a:spcBef>
                <a:spcPts val="2448"/>
              </a:spcBef>
            </a:pPr>
            <a:r>
              <a:rPr lang="en-US" dirty="0"/>
              <a:t>Predict middle word from neighbors within a fixed size context window</a:t>
            </a:r>
          </a:p>
          <a:p>
            <a:pPr>
              <a:lnSpc>
                <a:spcPct val="100000"/>
              </a:lnSpc>
              <a:spcBef>
                <a:spcPts val="2448"/>
              </a:spcBef>
            </a:pPr>
            <a:r>
              <a:rPr lang="en-US" dirty="0"/>
              <a:t>Two different architectures:</a:t>
            </a:r>
          </a:p>
          <a:p>
            <a:pPr marL="349724" indent="-349724">
              <a:lnSpc>
                <a:spcPct val="100000"/>
              </a:lnSpc>
              <a:spcBef>
                <a:spcPts val="612"/>
              </a:spcBef>
              <a:buAutoNum type="arabicPeriod"/>
            </a:pPr>
            <a:r>
              <a:rPr lang="en-US" dirty="0"/>
              <a:t>Skip-gram</a:t>
            </a:r>
          </a:p>
          <a:p>
            <a:pPr marL="349724" indent="-349724">
              <a:lnSpc>
                <a:spcPct val="100000"/>
              </a:lnSpc>
              <a:spcBef>
                <a:spcPts val="612"/>
              </a:spcBef>
              <a:buAutoNum type="arabicPeriod"/>
            </a:pPr>
            <a:r>
              <a:rPr lang="en-US" dirty="0"/>
              <a:t>CBOW</a:t>
            </a:r>
          </a:p>
        </p:txBody>
      </p:sp>
      <p:sp>
        <p:nvSpPr>
          <p:cNvPr id="201" name="TextBox 200"/>
          <p:cNvSpPr txBox="1"/>
          <p:nvPr/>
        </p:nvSpPr>
        <p:spPr>
          <a:xfrm>
            <a:off x="5431682" y="6512144"/>
            <a:ext cx="1573115" cy="286306"/>
          </a:xfrm>
          <a:prstGeom prst="rect">
            <a:avLst/>
          </a:prstGeom>
          <a:noFill/>
        </p:spPr>
        <p:txBody>
          <a:bodyPr wrap="none" rtlCol="0">
            <a:spAutoFit/>
          </a:bodyPr>
          <a:lstStyle/>
          <a:p>
            <a:pPr algn="ctr" defTabSz="932597">
              <a:defRPr/>
            </a:pPr>
            <a:r>
              <a:rPr lang="en-US" sz="1224" kern="0" dirty="0">
                <a:solidFill>
                  <a:sysClr val="windowText" lastClr="000000"/>
                </a:solidFill>
              </a:rPr>
              <a:t>(</a:t>
            </a:r>
            <a:r>
              <a:rPr lang="en-GB" sz="1224" kern="0" dirty="0">
                <a:solidFill>
                  <a:sysClr val="windowText" lastClr="000000"/>
                </a:solidFill>
                <a:hlinkClick r:id="rId4"/>
              </a:rPr>
              <a:t>Mikolov</a:t>
            </a:r>
            <a:r>
              <a:rPr lang="en-US" sz="1224" kern="0" dirty="0">
                <a:solidFill>
                  <a:sysClr val="windowText" lastClr="000000"/>
                </a:solidFill>
                <a:hlinkClick r:id="rId4"/>
              </a:rPr>
              <a:t> et al., 2013</a:t>
            </a:r>
            <a:r>
              <a:rPr lang="en-US" sz="1224" kern="0" dirty="0">
                <a:solidFill>
                  <a:sysClr val="windowText" lastClr="000000"/>
                </a:solidFill>
              </a:rPr>
              <a:t>)</a:t>
            </a:r>
            <a:endParaRPr lang="en-GB" sz="1224" kern="0" dirty="0">
              <a:solidFill>
                <a:sysClr val="windowText" lastClr="000000"/>
              </a:solidFill>
            </a:endParaRPr>
          </a:p>
        </p:txBody>
      </p:sp>
    </p:spTree>
    <p:extLst>
      <p:ext uri="{BB962C8B-B14F-4D97-AF65-F5344CB8AC3E}">
        <p14:creationId xmlns:p14="http://schemas.microsoft.com/office/powerpoint/2010/main" val="3226043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96" dirty="0"/>
              <a:t>Skip-gram</a:t>
            </a:r>
            <a:endParaRPr lang="en-GB" sz="4896" dirty="0"/>
          </a:p>
        </p:txBody>
      </p:sp>
      <mc:AlternateContent xmlns:mc="http://schemas.openxmlformats.org/markup-compatibility/2006" xmlns:a14="http://schemas.microsoft.com/office/drawing/2010/main">
        <mc:Choice Requires="a14">
          <p:sp>
            <p:nvSpPr>
              <p:cNvPr id="96" name="Text Placeholder 95"/>
              <p:cNvSpPr>
                <a:spLocks noGrp="1"/>
              </p:cNvSpPr>
              <p:nvPr>
                <p:ph type="body" sz="half" idx="2"/>
              </p:nvPr>
            </p:nvSpPr>
            <p:spPr>
              <a:xfrm>
                <a:off x="857388" y="2564051"/>
                <a:ext cx="4010518" cy="981102"/>
              </a:xfrm>
            </p:spPr>
            <p:txBody>
              <a:bodyPr/>
              <a:lstStyle/>
              <a:p>
                <a:r>
                  <a:rPr lang="en-US" dirty="0"/>
                  <a:t>Predict </a:t>
                </a:r>
                <a:r>
                  <a:rPr lang="en-US" u="sng" dirty="0"/>
                  <a:t>neighbor</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given word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a:p>
                <a:endParaRPr lang="en-US" dirty="0"/>
              </a:p>
              <a:p>
                <a:r>
                  <a:rPr lang="en-US" dirty="0"/>
                  <a:t>Maximizes following average log prob.</a:t>
                </a:r>
                <a:endParaRPr lang="en-GB" dirty="0"/>
              </a:p>
            </p:txBody>
          </p:sp>
        </mc:Choice>
        <mc:Fallback xmlns="">
          <p:sp>
            <p:nvSpPr>
              <p:cNvPr id="96" name="Text Placeholder 95"/>
              <p:cNvSpPr>
                <a:spLocks noGrp="1" noRot="1" noChangeAspect="1" noMove="1" noResize="1" noEditPoints="1" noAdjustHandles="1" noChangeArrowheads="1" noChangeShapeType="1" noTextEdit="1"/>
              </p:cNvSpPr>
              <p:nvPr>
                <p:ph type="body" sz="half" idx="2"/>
              </p:nvPr>
            </p:nvSpPr>
            <p:spPr>
              <a:xfrm>
                <a:off x="857388" y="2564051"/>
                <a:ext cx="4010518" cy="981102"/>
              </a:xfrm>
              <a:blipFill>
                <a:blip r:embed="rId3"/>
                <a:stretch>
                  <a:fillRect/>
                </a:stretch>
              </a:blipFill>
            </p:spPr>
            <p:txBody>
              <a:bodyPr/>
              <a:lstStyle/>
              <a:p>
                <a:r>
                  <a:rPr lang="en-US">
                    <a:noFill/>
                  </a:rPr>
                  <a:t> </a:t>
                </a:r>
              </a:p>
            </p:txBody>
          </p:sp>
        </mc:Fallback>
      </mc:AlternateContent>
      <p:grpSp>
        <p:nvGrpSpPr>
          <p:cNvPr id="94" name="Group 93"/>
          <p:cNvGrpSpPr/>
          <p:nvPr/>
        </p:nvGrpSpPr>
        <p:grpSpPr>
          <a:xfrm>
            <a:off x="5697826" y="2564050"/>
            <a:ext cx="5479310" cy="1856708"/>
            <a:chOff x="6486852" y="2819851"/>
            <a:chExt cx="3567190" cy="1208772"/>
          </a:xfrm>
        </p:grpSpPr>
        <p:grpSp>
          <p:nvGrpSpPr>
            <p:cNvPr id="50" name="Group 49"/>
            <p:cNvGrpSpPr/>
            <p:nvPr/>
          </p:nvGrpSpPr>
          <p:grpSpPr>
            <a:xfrm>
              <a:off x="6771150" y="2820599"/>
              <a:ext cx="166365" cy="1208024"/>
              <a:chOff x="3323279" y="2156727"/>
              <a:chExt cx="224990" cy="1633717"/>
            </a:xfrm>
          </p:grpSpPr>
          <p:sp>
            <p:nvSpPr>
              <p:cNvPr id="81" name="Rounded Rectangle 80"/>
              <p:cNvSpPr/>
              <p:nvPr/>
            </p:nvSpPr>
            <p:spPr>
              <a:xfrm rot="5400000">
                <a:off x="2618915" y="2861091"/>
                <a:ext cx="1633717"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endParaRPr>
              </a:p>
            </p:txBody>
          </p:sp>
          <p:sp>
            <p:nvSpPr>
              <p:cNvPr id="82" name="Oval 81"/>
              <p:cNvSpPr/>
              <p:nvPr/>
            </p:nvSpPr>
            <p:spPr>
              <a:xfrm rot="5400000">
                <a:off x="3359595" y="2201608"/>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3" name="Oval 82"/>
              <p:cNvSpPr/>
              <p:nvPr/>
            </p:nvSpPr>
            <p:spPr>
              <a:xfrm rot="5400000">
                <a:off x="3359595" y="2398981"/>
                <a:ext cx="152358"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4" name="Oval 83"/>
              <p:cNvSpPr/>
              <p:nvPr/>
            </p:nvSpPr>
            <p:spPr>
              <a:xfrm rot="5400000">
                <a:off x="3359596" y="2596354"/>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5" name="Oval 84"/>
              <p:cNvSpPr/>
              <p:nvPr/>
            </p:nvSpPr>
            <p:spPr>
              <a:xfrm rot="5400000">
                <a:off x="3359596" y="2793727"/>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6" name="Oval 85"/>
              <p:cNvSpPr/>
              <p:nvPr/>
            </p:nvSpPr>
            <p:spPr>
              <a:xfrm rot="5400000">
                <a:off x="3359596" y="3384651"/>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7" name="Oval 86"/>
              <p:cNvSpPr/>
              <p:nvPr/>
            </p:nvSpPr>
            <p:spPr>
              <a:xfrm rot="5400000">
                <a:off x="3359596" y="3582024"/>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88" name="Group 87"/>
              <p:cNvGrpSpPr/>
              <p:nvPr/>
            </p:nvGrpSpPr>
            <p:grpSpPr>
              <a:xfrm rot="5400000">
                <a:off x="3322169" y="3142507"/>
                <a:ext cx="227211" cy="45720"/>
                <a:chOff x="3506508" y="2950590"/>
                <a:chExt cx="227211" cy="45720"/>
              </a:xfrm>
            </p:grpSpPr>
            <p:sp>
              <p:nvSpPr>
                <p:cNvPr id="89" name="Oval 88"/>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0" name="Oval 89"/>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1" name="Oval 90"/>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51" name="Flowchart: Data 50"/>
            <p:cNvSpPr/>
            <p:nvPr/>
          </p:nvSpPr>
          <p:spPr>
            <a:xfrm>
              <a:off x="7278055" y="3202798"/>
              <a:ext cx="578990" cy="436949"/>
            </a:xfrm>
            <a:prstGeom prst="flowChartInputOutpu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428" kern="0" baseline="-25000" dirty="0">
                <a:solidFill>
                  <a:schemeClr val="tx1"/>
                </a:solidFill>
              </a:endParaRPr>
            </a:p>
          </p:txBody>
        </p:sp>
        <p:sp>
          <p:nvSpPr>
            <p:cNvPr id="52" name="Multiply 51"/>
            <p:cNvSpPr/>
            <p:nvPr/>
          </p:nvSpPr>
          <p:spPr>
            <a:xfrm>
              <a:off x="6933004" y="3250295"/>
              <a:ext cx="341954" cy="341954"/>
            </a:xfrm>
            <a:prstGeom prst="mathMultiply">
              <a:avLst>
                <a:gd name="adj1" fmla="val 4618"/>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836" kern="0">
                <a:solidFill>
                  <a:sysClr val="windowText" lastClr="000000"/>
                </a:solidFill>
              </a:endParaRPr>
            </a:p>
          </p:txBody>
        </p:sp>
        <p:grpSp>
          <p:nvGrpSpPr>
            <p:cNvPr id="53" name="Group 52"/>
            <p:cNvGrpSpPr/>
            <p:nvPr/>
          </p:nvGrpSpPr>
          <p:grpSpPr>
            <a:xfrm>
              <a:off x="9601060" y="2819851"/>
              <a:ext cx="166365" cy="1208024"/>
              <a:chOff x="3323279" y="2156727"/>
              <a:chExt cx="224990" cy="1633717"/>
            </a:xfrm>
          </p:grpSpPr>
          <p:sp>
            <p:nvSpPr>
              <p:cNvPr id="70" name="Rounded Rectangle 69"/>
              <p:cNvSpPr/>
              <p:nvPr/>
            </p:nvSpPr>
            <p:spPr>
              <a:xfrm rot="5400000">
                <a:off x="2618915" y="2861091"/>
                <a:ext cx="1633717"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endParaRPr>
              </a:p>
            </p:txBody>
          </p:sp>
          <p:sp>
            <p:nvSpPr>
              <p:cNvPr id="71" name="Oval 70"/>
              <p:cNvSpPr/>
              <p:nvPr/>
            </p:nvSpPr>
            <p:spPr>
              <a:xfrm rot="5400000">
                <a:off x="3359595" y="2201608"/>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2" name="Oval 71"/>
              <p:cNvSpPr/>
              <p:nvPr/>
            </p:nvSpPr>
            <p:spPr>
              <a:xfrm rot="5400000">
                <a:off x="3359595" y="2398981"/>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3" name="Oval 72"/>
              <p:cNvSpPr/>
              <p:nvPr/>
            </p:nvSpPr>
            <p:spPr>
              <a:xfrm rot="5400000">
                <a:off x="3359596" y="2596354"/>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4" name="Oval 73"/>
              <p:cNvSpPr/>
              <p:nvPr/>
            </p:nvSpPr>
            <p:spPr>
              <a:xfrm rot="5400000">
                <a:off x="3359596" y="2793727"/>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5" name="Oval 74"/>
              <p:cNvSpPr/>
              <p:nvPr/>
            </p:nvSpPr>
            <p:spPr>
              <a:xfrm rot="5400000">
                <a:off x="3359596" y="3384651"/>
                <a:ext cx="152358"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6" name="Oval 75"/>
              <p:cNvSpPr/>
              <p:nvPr/>
            </p:nvSpPr>
            <p:spPr>
              <a:xfrm rot="5400000">
                <a:off x="3359596" y="3582024"/>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77" name="Group 76"/>
              <p:cNvGrpSpPr/>
              <p:nvPr/>
            </p:nvGrpSpPr>
            <p:grpSpPr>
              <a:xfrm rot="5400000">
                <a:off x="3322169" y="3142507"/>
                <a:ext cx="227211" cy="45720"/>
                <a:chOff x="3506508" y="2950590"/>
                <a:chExt cx="227211" cy="45720"/>
              </a:xfrm>
            </p:grpSpPr>
            <p:sp>
              <p:nvSpPr>
                <p:cNvPr id="78" name="Oval 77"/>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9" name="Oval 78"/>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0" name="Oval 79"/>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54" name="Right Arrow 53"/>
            <p:cNvSpPr/>
            <p:nvPr/>
          </p:nvSpPr>
          <p:spPr>
            <a:xfrm>
              <a:off x="7916897" y="3393498"/>
              <a:ext cx="209357" cy="50267"/>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kern="0">
                <a:solidFill>
                  <a:sysClr val="windowText" lastClr="000000"/>
                </a:solidFill>
              </a:endParaRPr>
            </a:p>
          </p:txBody>
        </p:sp>
        <p:grpSp>
          <p:nvGrpSpPr>
            <p:cNvPr id="55" name="Group 54"/>
            <p:cNvGrpSpPr/>
            <p:nvPr/>
          </p:nvGrpSpPr>
          <p:grpSpPr>
            <a:xfrm>
              <a:off x="8186105" y="3031060"/>
              <a:ext cx="166365" cy="775142"/>
              <a:chOff x="6120704" y="2873833"/>
              <a:chExt cx="224990" cy="1048293"/>
            </a:xfrm>
          </p:grpSpPr>
          <p:sp>
            <p:nvSpPr>
              <p:cNvPr id="61" name="Rounded Rectangle 60"/>
              <p:cNvSpPr/>
              <p:nvPr/>
            </p:nvSpPr>
            <p:spPr>
              <a:xfrm rot="5400000">
                <a:off x="5709052" y="3285485"/>
                <a:ext cx="1048293"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endParaRPr>
              </a:p>
            </p:txBody>
          </p:sp>
          <p:sp>
            <p:nvSpPr>
              <p:cNvPr id="62" name="Oval 61"/>
              <p:cNvSpPr/>
              <p:nvPr/>
            </p:nvSpPr>
            <p:spPr>
              <a:xfrm rot="5400000">
                <a:off x="6157021" y="2927800"/>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3" name="Oval 62"/>
              <p:cNvSpPr/>
              <p:nvPr/>
            </p:nvSpPr>
            <p:spPr>
              <a:xfrm rot="5400000">
                <a:off x="6157021" y="3125173"/>
                <a:ext cx="152358" cy="152358"/>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4" name="Oval 63"/>
              <p:cNvSpPr/>
              <p:nvPr/>
            </p:nvSpPr>
            <p:spPr>
              <a:xfrm rot="5400000">
                <a:off x="6157021" y="3716097"/>
                <a:ext cx="152358" cy="152358"/>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65" name="Group 64"/>
              <p:cNvGrpSpPr/>
              <p:nvPr/>
            </p:nvGrpSpPr>
            <p:grpSpPr>
              <a:xfrm rot="5400000">
                <a:off x="6119594" y="3473953"/>
                <a:ext cx="227211" cy="45720"/>
                <a:chOff x="3506508" y="2950590"/>
                <a:chExt cx="227211" cy="45720"/>
              </a:xfrm>
            </p:grpSpPr>
            <p:sp>
              <p:nvSpPr>
                <p:cNvPr id="67" name="Oval 66"/>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8" name="Oval 67"/>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9" name="Oval 68"/>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66" name="Oval 65"/>
              <p:cNvSpPr/>
              <p:nvPr/>
            </p:nvSpPr>
            <p:spPr>
              <a:xfrm rot="5400000">
                <a:off x="6157021" y="2928766"/>
                <a:ext cx="152358" cy="152358"/>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56" name="Flowchart: Data 55"/>
            <p:cNvSpPr/>
            <p:nvPr/>
          </p:nvSpPr>
          <p:spPr>
            <a:xfrm>
              <a:off x="8693010" y="3193278"/>
              <a:ext cx="578990" cy="436949"/>
            </a:xfrm>
            <a:prstGeom prst="flowChartInputOutpu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020" kern="0" baseline="-25000" dirty="0">
                <a:solidFill>
                  <a:schemeClr val="tx1"/>
                </a:solidFill>
              </a:endParaRPr>
            </a:p>
          </p:txBody>
        </p:sp>
        <p:sp>
          <p:nvSpPr>
            <p:cNvPr id="57" name="Multiply 56"/>
            <p:cNvSpPr/>
            <p:nvPr/>
          </p:nvSpPr>
          <p:spPr>
            <a:xfrm>
              <a:off x="8351056" y="3241522"/>
              <a:ext cx="341954" cy="341954"/>
            </a:xfrm>
            <a:prstGeom prst="mathMultiply">
              <a:avLst>
                <a:gd name="adj1" fmla="val 4618"/>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58" name="Right Arrow 57"/>
            <p:cNvSpPr/>
            <p:nvPr/>
          </p:nvSpPr>
          <p:spPr>
            <a:xfrm>
              <a:off x="9331852" y="3383977"/>
              <a:ext cx="209357" cy="50267"/>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kern="0">
                <a:solidFill>
                  <a:sysClr val="windowText" lastClr="000000"/>
                </a:solidFill>
              </a:endParaRPr>
            </a:p>
          </p:txBody>
        </p:sp>
        <p:sp>
          <p:nvSpPr>
            <p:cNvPr id="59" name="TextBox 58"/>
            <p:cNvSpPr txBox="1"/>
            <p:nvPr/>
          </p:nvSpPr>
          <p:spPr>
            <a:xfrm>
              <a:off x="7360998" y="3282083"/>
              <a:ext cx="411068" cy="248894"/>
            </a:xfrm>
            <a:prstGeom prst="rect">
              <a:avLst/>
            </a:prstGeom>
            <a:noFill/>
          </p:spPr>
          <p:txBody>
            <a:bodyPr wrap="square" rtlCol="0">
              <a:spAutoFit/>
            </a:bodyPr>
            <a:lstStyle/>
            <a:p>
              <a:pPr algn="ctr" defTabSz="932597">
                <a:defRPr/>
              </a:pPr>
              <a:r>
                <a:rPr lang="en-US" sz="1836" kern="0" dirty="0">
                  <a:solidFill>
                    <a:sysClr val="windowText" lastClr="000000"/>
                  </a:solidFill>
                </a:rPr>
                <a:t>W</a:t>
              </a:r>
              <a:r>
                <a:rPr lang="en-US" sz="1836" kern="0" baseline="-25000" dirty="0">
                  <a:solidFill>
                    <a:sysClr val="windowText" lastClr="000000"/>
                  </a:solidFill>
                </a:rPr>
                <a:t>IN</a:t>
              </a:r>
              <a:endParaRPr lang="en-GB" sz="1836" kern="0" baseline="-25000" dirty="0">
                <a:solidFill>
                  <a:sysClr val="windowText" lastClr="000000"/>
                </a:solidFill>
              </a:endParaRPr>
            </a:p>
          </p:txBody>
        </p:sp>
        <p:sp>
          <p:nvSpPr>
            <p:cNvPr id="60" name="TextBox 59"/>
            <p:cNvSpPr txBox="1"/>
            <p:nvPr/>
          </p:nvSpPr>
          <p:spPr>
            <a:xfrm>
              <a:off x="8721565" y="3281618"/>
              <a:ext cx="521881" cy="248894"/>
            </a:xfrm>
            <a:prstGeom prst="rect">
              <a:avLst/>
            </a:prstGeom>
            <a:noFill/>
          </p:spPr>
          <p:txBody>
            <a:bodyPr wrap="square" rtlCol="0">
              <a:spAutoFit/>
            </a:bodyPr>
            <a:lstStyle/>
            <a:p>
              <a:pPr algn="ctr" defTabSz="932597">
                <a:defRPr/>
              </a:pPr>
              <a:r>
                <a:rPr lang="en-US" sz="1836" kern="0" dirty="0">
                  <a:solidFill>
                    <a:sysClr val="windowText" lastClr="000000"/>
                  </a:solidFill>
                </a:rPr>
                <a:t>W</a:t>
              </a:r>
              <a:r>
                <a:rPr lang="en-US" sz="1836" kern="0" baseline="-25000" dirty="0">
                  <a:solidFill>
                    <a:sysClr val="windowText" lastClr="000000"/>
                  </a:solidFill>
                </a:rPr>
                <a:t>OUT</a:t>
              </a:r>
              <a:endParaRPr lang="en-GB" sz="1836" kern="0" baseline="-25000" dirty="0">
                <a:solidFill>
                  <a:sysClr val="windowText" lastClr="000000"/>
                </a:solidFill>
              </a:endParaRPr>
            </a:p>
          </p:txBody>
        </p:sp>
        <p:sp>
          <p:nvSpPr>
            <p:cNvPr id="92" name="TextBox 91"/>
            <p:cNvSpPr txBox="1"/>
            <p:nvPr/>
          </p:nvSpPr>
          <p:spPr>
            <a:xfrm rot="16200000">
              <a:off x="6245022" y="3283755"/>
              <a:ext cx="753416" cy="269756"/>
            </a:xfrm>
            <a:prstGeom prst="rect">
              <a:avLst/>
            </a:prstGeom>
            <a:noFill/>
          </p:spPr>
          <p:txBody>
            <a:bodyPr wrap="square" rtlCol="0">
              <a:spAutoFit/>
            </a:bodyPr>
            <a:lstStyle/>
            <a:p>
              <a:pPr algn="ctr" defTabSz="932597">
                <a:defRPr/>
              </a:pPr>
              <a:r>
                <a:rPr lang="en-US" sz="2040" kern="0" dirty="0" err="1">
                  <a:solidFill>
                    <a:sysClr val="windowText" lastClr="000000"/>
                  </a:solidFill>
                </a:rPr>
                <a:t>w</a:t>
              </a:r>
              <a:r>
                <a:rPr lang="en-US" sz="2040" kern="0" baseline="-25000" dirty="0" err="1">
                  <a:solidFill>
                    <a:sysClr val="windowText" lastClr="000000"/>
                  </a:solidFill>
                </a:rPr>
                <a:t>t</a:t>
              </a:r>
              <a:endParaRPr lang="en-GB" sz="2040" kern="0" baseline="-25000" dirty="0">
                <a:solidFill>
                  <a:sysClr val="windowText" lastClr="000000"/>
                </a:solidFill>
              </a:endParaRPr>
            </a:p>
          </p:txBody>
        </p:sp>
        <p:sp>
          <p:nvSpPr>
            <p:cNvPr id="93" name="TextBox 92"/>
            <p:cNvSpPr txBox="1"/>
            <p:nvPr/>
          </p:nvSpPr>
          <p:spPr>
            <a:xfrm rot="5400000">
              <a:off x="9542456" y="3286308"/>
              <a:ext cx="753416" cy="269756"/>
            </a:xfrm>
            <a:prstGeom prst="rect">
              <a:avLst/>
            </a:prstGeom>
            <a:noFill/>
          </p:spPr>
          <p:txBody>
            <a:bodyPr wrap="square" rtlCol="0">
              <a:spAutoFit/>
            </a:bodyPr>
            <a:lstStyle/>
            <a:p>
              <a:pPr algn="ctr" defTabSz="932597">
                <a:defRPr/>
              </a:pPr>
              <a:r>
                <a:rPr lang="en-US" sz="2040" kern="0" dirty="0" err="1">
                  <a:solidFill>
                    <a:sysClr val="windowText" lastClr="000000"/>
                  </a:solidFill>
                </a:rPr>
                <a:t>w</a:t>
              </a:r>
              <a:r>
                <a:rPr lang="en-US" sz="2040" kern="0" baseline="-25000" dirty="0" err="1">
                  <a:solidFill>
                    <a:sysClr val="windowText" lastClr="000000"/>
                  </a:solidFill>
                </a:rPr>
                <a:t>t+j</a:t>
              </a:r>
              <a:endParaRPr lang="en-GB" sz="2040" kern="0" baseline="-25000" dirty="0">
                <a:solidFill>
                  <a:sysClr val="windowText" lastClr="000000"/>
                </a:solidFill>
              </a:endParaRPr>
            </a:p>
          </p:txBody>
        </p:sp>
      </p:grpSp>
      <mc:AlternateContent xmlns:mc="http://schemas.openxmlformats.org/markup-compatibility/2006" xmlns:a14="http://schemas.microsoft.com/office/drawing/2010/main">
        <mc:Choice Requires="a14">
          <p:sp>
            <p:nvSpPr>
              <p:cNvPr id="100" name="TextBox 99"/>
              <p:cNvSpPr txBox="1"/>
              <p:nvPr/>
            </p:nvSpPr>
            <p:spPr>
              <a:xfrm>
                <a:off x="857388" y="3826795"/>
                <a:ext cx="4579004" cy="868140"/>
              </a:xfrm>
              <a:prstGeom prst="rect">
                <a:avLst/>
              </a:prstGeom>
              <a:noFill/>
            </p:spPr>
            <p:txBody>
              <a:bodyPr wrap="none" lIns="0" tIns="0" rIns="0" bIns="0" rtlCol="0">
                <a:spAutoFit/>
              </a:bodyPr>
              <a:lstStyle/>
              <a:p>
                <a:pPr defTabSz="932597">
                  <a:defRPr/>
                </a:pPr>
                <a14:m>
                  <m:oMathPara xmlns:m="http://schemas.openxmlformats.org/officeDocument/2006/math">
                    <m:oMathParaPr>
                      <m:jc m:val="centerGroup"/>
                    </m:oMathParaPr>
                    <m:oMath xmlns:m="http://schemas.openxmlformats.org/officeDocument/2006/math">
                      <m:sSub>
                        <m:sSubPr>
                          <m:ctrlPr>
                            <a:rPr lang="en-GB" sz="1836" i="1" kern="0">
                              <a:solidFill>
                                <a:sysClr val="windowText" lastClr="000000"/>
                              </a:solidFill>
                              <a:latin typeface="Cambria Math" panose="02040503050406030204" pitchFamily="18" charset="0"/>
                            </a:rPr>
                          </m:ctrlPr>
                        </m:sSubPr>
                        <m:e>
                          <m:r>
                            <a:rPr lang="en-GB" sz="1836" i="1" kern="0">
                              <a:solidFill>
                                <a:sysClr val="windowText" lastClr="000000"/>
                              </a:solidFill>
                              <a:latin typeface="Cambria Math" panose="02040503050406030204" pitchFamily="18" charset="0"/>
                              <a:ea typeface="Cambria Math" panose="02040503050406030204" pitchFamily="18" charset="0"/>
                            </a:rPr>
                            <m:t>ℒ</m:t>
                          </m:r>
                        </m:e>
                        <m:sub>
                          <m:r>
                            <a:rPr lang="en-US" sz="1836" i="1" kern="0">
                              <a:solidFill>
                                <a:sysClr val="windowText" lastClr="000000"/>
                              </a:solidFill>
                              <a:latin typeface="Cambria Math" panose="02040503050406030204" pitchFamily="18" charset="0"/>
                            </a:rPr>
                            <m:t>𝑠𝑘𝑖𝑝</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𝑔𝑟𝑎𝑚</m:t>
                          </m:r>
                        </m:sub>
                      </m:sSub>
                      <m:r>
                        <a:rPr lang="en-US" sz="1836" i="1" kern="0">
                          <a:solidFill>
                            <a:sysClr val="windowText" lastClr="000000"/>
                          </a:solidFill>
                          <a:latin typeface="Cambria Math" panose="02040503050406030204" pitchFamily="18" charset="0"/>
                        </a:rPr>
                        <m:t>=</m:t>
                      </m:r>
                      <m:f>
                        <m:fPr>
                          <m:ctrlPr>
                            <a:rPr lang="en-US" sz="1836" i="1" kern="0">
                              <a:solidFill>
                                <a:sysClr val="windowText" lastClr="000000"/>
                              </a:solidFill>
                              <a:latin typeface="Cambria Math" panose="02040503050406030204" pitchFamily="18" charset="0"/>
                            </a:rPr>
                          </m:ctrlPr>
                        </m:fPr>
                        <m:num>
                          <m:r>
                            <a:rPr lang="en-US" sz="1836" kern="0">
                              <a:solidFill>
                                <a:sysClr val="windowText" lastClr="000000"/>
                              </a:solidFill>
                              <a:latin typeface="Cambria Math" panose="02040503050406030204" pitchFamily="18" charset="0"/>
                            </a:rPr>
                            <m:t>1</m:t>
                          </m:r>
                        </m:num>
                        <m:den>
                          <m:r>
                            <a:rPr lang="en-US" sz="1836" i="1" kern="0">
                              <a:solidFill>
                                <a:sysClr val="windowText" lastClr="000000"/>
                              </a:solidFill>
                              <a:latin typeface="Cambria Math" panose="02040503050406030204" pitchFamily="18" charset="0"/>
                            </a:rPr>
                            <m:t>𝑇</m:t>
                          </m:r>
                        </m:den>
                      </m:f>
                      <m:nary>
                        <m:naryPr>
                          <m:chr m:val="∑"/>
                          <m:ctrlPr>
                            <a:rPr lang="en-US" sz="1836" i="1" kern="0">
                              <a:solidFill>
                                <a:sysClr val="windowText" lastClr="000000"/>
                              </a:solidFill>
                              <a:latin typeface="Cambria Math" panose="02040503050406030204" pitchFamily="18" charset="0"/>
                            </a:rPr>
                          </m:ctrlPr>
                        </m:naryPr>
                        <m:sub>
                          <m:r>
                            <m:rPr>
                              <m:brk m:alnAt="23"/>
                            </m:rP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=1</m:t>
                          </m:r>
                        </m:sub>
                        <m:sup>
                          <m:r>
                            <a:rPr lang="en-US" sz="1836" i="1" kern="0">
                              <a:solidFill>
                                <a:sysClr val="windowText" lastClr="000000"/>
                              </a:solidFill>
                              <a:latin typeface="Cambria Math" panose="02040503050406030204" pitchFamily="18" charset="0"/>
                            </a:rPr>
                            <m:t>𝑇</m:t>
                          </m:r>
                        </m:sup>
                        <m:e>
                          <m:nary>
                            <m:naryPr>
                              <m:chr m:val="∑"/>
                              <m:ctrlPr>
                                <a:rPr lang="en-US" sz="1836" i="1" kern="0">
                                  <a:solidFill>
                                    <a:sysClr val="windowText" lastClr="000000"/>
                                  </a:solidFill>
                                  <a:latin typeface="Cambria Math" panose="02040503050406030204" pitchFamily="18" charset="0"/>
                                </a:rPr>
                              </m:ctrlPr>
                            </m:naryPr>
                            <m:sub>
                              <m:r>
                                <m:rPr>
                                  <m:brk m:alnAt="23"/>
                                </m:rP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𝑐</m:t>
                              </m:r>
                              <m:r>
                                <a:rPr lang="en-US" sz="1836" i="1" kern="0">
                                  <a:solidFill>
                                    <a:sysClr val="windowText" lastClr="000000"/>
                                  </a:solidFill>
                                  <a:latin typeface="Cambria Math" panose="02040503050406030204" pitchFamily="18" charset="0"/>
                                  <a:ea typeface="Cambria Math" panose="02040503050406030204" pitchFamily="18" charset="0"/>
                                </a:rPr>
                                <m:t>≤</m:t>
                              </m:r>
                              <m:r>
                                <a:rPr lang="en-US" sz="1836" i="1" kern="0">
                                  <a:solidFill>
                                    <a:sysClr val="windowText" lastClr="000000"/>
                                  </a:solidFill>
                                  <a:latin typeface="Cambria Math" panose="02040503050406030204" pitchFamily="18" charset="0"/>
                                  <a:ea typeface="Cambria Math" panose="02040503050406030204" pitchFamily="18" charset="0"/>
                                </a:rPr>
                                <m:t>𝑗</m:t>
                              </m:r>
                              <m:r>
                                <a:rPr lang="en-US" sz="1836" i="1" kern="0">
                                  <a:solidFill>
                                    <a:sysClr val="windowText" lastClr="000000"/>
                                  </a:solidFill>
                                  <a:latin typeface="Cambria Math" panose="02040503050406030204" pitchFamily="18" charset="0"/>
                                  <a:ea typeface="Cambria Math" panose="02040503050406030204" pitchFamily="18" charset="0"/>
                                </a:rPr>
                                <m:t>≤</m:t>
                              </m:r>
                              <m:r>
                                <a:rPr lang="en-US" sz="1836" i="1" kern="0">
                                  <a:solidFill>
                                    <a:sysClr val="windowText" lastClr="000000"/>
                                  </a:solidFill>
                                  <a:latin typeface="Cambria Math" panose="02040503050406030204" pitchFamily="18" charset="0"/>
                                  <a:ea typeface="Cambria Math" panose="02040503050406030204" pitchFamily="18" charset="0"/>
                                </a:rPr>
                                <m:t>𝑐</m:t>
                              </m:r>
                              <m:r>
                                <a:rPr lang="en-US" sz="1836" i="1" kern="0">
                                  <a:solidFill>
                                    <a:sysClr val="windowText" lastClr="000000"/>
                                  </a:solidFill>
                                  <a:latin typeface="Cambria Math" panose="02040503050406030204" pitchFamily="18" charset="0"/>
                                  <a:ea typeface="Cambria Math" panose="02040503050406030204" pitchFamily="18" charset="0"/>
                                </a:rPr>
                                <m:t>, </m:t>
                              </m:r>
                              <m:r>
                                <a:rPr lang="en-US" sz="1836" i="1" kern="0">
                                  <a:solidFill>
                                    <a:sysClr val="windowText" lastClr="000000"/>
                                  </a:solidFill>
                                  <a:latin typeface="Cambria Math" panose="02040503050406030204" pitchFamily="18" charset="0"/>
                                  <a:ea typeface="Cambria Math" panose="02040503050406030204" pitchFamily="18" charset="0"/>
                                </a:rPr>
                                <m:t>𝑗</m:t>
                              </m:r>
                              <m:r>
                                <a:rPr lang="en-US" sz="1836" i="1" kern="0">
                                  <a:solidFill>
                                    <a:sysClr val="windowText" lastClr="000000"/>
                                  </a:solidFill>
                                  <a:latin typeface="Cambria Math" panose="02040503050406030204" pitchFamily="18" charset="0"/>
                                  <a:ea typeface="Cambria Math" panose="02040503050406030204" pitchFamily="18" charset="0"/>
                                </a:rPr>
                                <m:t>≠0</m:t>
                              </m:r>
                            </m:sub>
                            <m:sup/>
                            <m:e>
                              <m:func>
                                <m:funcPr>
                                  <m:ctrlPr>
                                    <a:rPr lang="en-US" sz="1836" i="1" kern="0">
                                      <a:solidFill>
                                        <a:sysClr val="windowText" lastClr="000000"/>
                                      </a:solidFill>
                                      <a:latin typeface="Cambria Math" panose="02040503050406030204" pitchFamily="18" charset="0"/>
                                    </a:rPr>
                                  </m:ctrlPr>
                                </m:funcPr>
                                <m:fName>
                                  <m:r>
                                    <m:rPr>
                                      <m:sty m:val="p"/>
                                    </m:rPr>
                                    <a:rPr lang="en-US" sz="1836" kern="0">
                                      <a:solidFill>
                                        <a:sysClr val="windowText" lastClr="000000"/>
                                      </a:solidFill>
                                      <a:latin typeface="Cambria Math" panose="02040503050406030204" pitchFamily="18" charset="0"/>
                                    </a:rPr>
                                    <m:t>log</m:t>
                                  </m:r>
                                </m:fName>
                                <m:e>
                                  <m:r>
                                    <a:rPr lang="en-US" sz="1836" i="1" kern="0">
                                      <a:solidFill>
                                        <a:sysClr val="windowText" lastClr="000000"/>
                                      </a:solidFill>
                                      <a:latin typeface="Cambria Math" panose="02040503050406030204" pitchFamily="18" charset="0"/>
                                    </a:rPr>
                                    <m:t>𝑝</m:t>
                                  </m:r>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𝑗</m:t>
                                          </m:r>
                                        </m:sub>
                                      </m:sSub>
                                      <m:r>
                                        <a:rPr lang="en-US" sz="1836" i="1" kern="0">
                                          <a:solidFill>
                                            <a:sysClr val="windowText" lastClr="000000"/>
                                          </a:solidFill>
                                          <a:latin typeface="Cambria Math" panose="02040503050406030204" pitchFamily="18" charset="0"/>
                                        </a:rPr>
                                        <m:t>|</m:t>
                                      </m:r>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e>
                                  </m:d>
                                </m:e>
                              </m:func>
                            </m:e>
                          </m:nary>
                        </m:e>
                      </m:nary>
                    </m:oMath>
                  </m:oMathPara>
                </a14:m>
                <a:endParaRPr lang="en-GB" sz="1836" kern="0" dirty="0">
                  <a:solidFill>
                    <a:sysClr val="windowText" lastClr="000000"/>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857388" y="3826795"/>
                <a:ext cx="4579004" cy="868140"/>
              </a:xfrm>
              <a:prstGeom prst="rect">
                <a:avLst/>
              </a:prstGeom>
              <a:blipFill>
                <a:blip r:embed="rId4"/>
                <a:stretch>
                  <a:fillRect t="-94286" b="-14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857388" y="4971299"/>
                <a:ext cx="4667092" cy="876183"/>
              </a:xfrm>
              <a:prstGeom prst="rect">
                <a:avLst/>
              </a:prstGeom>
              <a:noFill/>
            </p:spPr>
            <p:txBody>
              <a:bodyPr wrap="none" lIns="0" tIns="0" rIns="0" bIns="0" rtlCol="0">
                <a:spAutoFit/>
              </a:bodyPr>
              <a:lstStyle/>
              <a:p>
                <a:pPr defTabSz="932597">
                  <a:defRPr/>
                </a:pPr>
                <a14:m>
                  <m:oMathPara xmlns:m="http://schemas.openxmlformats.org/officeDocument/2006/math">
                    <m:oMathParaPr>
                      <m:jc m:val="centerGroup"/>
                    </m:oMathParaPr>
                    <m:oMath xmlns:m="http://schemas.openxmlformats.org/officeDocument/2006/math">
                      <m:r>
                        <a:rPr lang="en-US" sz="1836" i="1" kern="0">
                          <a:solidFill>
                            <a:sysClr val="windowText" lastClr="000000"/>
                          </a:solidFill>
                          <a:latin typeface="Cambria Math" panose="02040503050406030204" pitchFamily="18" charset="0"/>
                        </a:rPr>
                        <m:t>𝑝</m:t>
                      </m:r>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𝑗</m:t>
                              </m:r>
                            </m:sub>
                          </m:sSub>
                          <m:r>
                            <a:rPr lang="en-US" sz="1836" i="1" kern="0">
                              <a:solidFill>
                                <a:sysClr val="windowText" lastClr="000000"/>
                              </a:solidFill>
                              <a:latin typeface="Cambria Math" panose="02040503050406030204" pitchFamily="18" charset="0"/>
                            </a:rPr>
                            <m:t>|</m:t>
                          </m:r>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e>
                      </m:d>
                      <m:r>
                        <a:rPr lang="en-US" sz="1836" i="1" kern="0">
                          <a:solidFill>
                            <a:sysClr val="windowText" lastClr="000000"/>
                          </a:solidFill>
                          <a:latin typeface="Cambria Math" panose="02040503050406030204" pitchFamily="18" charset="0"/>
                        </a:rPr>
                        <m:t>=</m:t>
                      </m:r>
                      <m:f>
                        <m:fPr>
                          <m:ctrlPr>
                            <a:rPr lang="en-US" sz="1836" i="1" kern="0">
                              <a:solidFill>
                                <a:sysClr val="windowText" lastClr="000000"/>
                              </a:solidFill>
                              <a:latin typeface="Cambria Math" panose="02040503050406030204" pitchFamily="18" charset="0"/>
                            </a:rPr>
                          </m:ctrlPr>
                        </m:fPr>
                        <m:num>
                          <m:r>
                            <a:rPr lang="en-US" sz="1836" i="1" kern="0">
                              <a:solidFill>
                                <a:sysClr val="windowText" lastClr="000000"/>
                              </a:solidFill>
                              <a:latin typeface="Cambria Math" panose="02040503050406030204" pitchFamily="18" charset="0"/>
                            </a:rPr>
                            <m:t>𝑒𝑥𝑝</m:t>
                          </m:r>
                          <m:d>
                            <m:dPr>
                              <m:ctrlPr>
                                <a:rPr lang="en-US" sz="1836" i="1" kern="0">
                                  <a:solidFill>
                                    <a:sysClr val="windowText" lastClr="000000"/>
                                  </a:solidFill>
                                  <a:latin typeface="Cambria Math" panose="02040503050406030204" pitchFamily="18" charset="0"/>
                                </a:rPr>
                              </m:ctrlPr>
                            </m:dPr>
                            <m:e>
                              <m:sSup>
                                <m:sSupPr>
                                  <m:ctrlPr>
                                    <a:rPr lang="en-US" sz="1836" i="1" kern="0">
                                      <a:solidFill>
                                        <a:sysClr val="windowText" lastClr="000000"/>
                                      </a:solidFill>
                                      <a:latin typeface="Cambria Math" panose="02040503050406030204" pitchFamily="18" charset="0"/>
                                    </a:rPr>
                                  </m:ctrlPr>
                                </m:sSupPr>
                                <m:e>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𝑊</m:t>
                                          </m:r>
                                        </m:e>
                                        <m:sub>
                                          <m:r>
                                            <a:rPr lang="en-US" sz="1836" i="1" kern="0">
                                              <a:solidFill>
                                                <a:sysClr val="windowText" lastClr="000000"/>
                                              </a:solidFill>
                                              <a:latin typeface="Cambria Math" panose="02040503050406030204" pitchFamily="18" charset="0"/>
                                            </a:rPr>
                                            <m:t>𝑂𝑈𝑇</m:t>
                                          </m:r>
                                        </m:sub>
                                      </m:sSub>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𝑗</m:t>
                                          </m:r>
                                        </m:sub>
                                      </m:sSub>
                                    </m:e>
                                  </m:d>
                                </m:e>
                                <m:sup>
                                  <m:r>
                                    <a:rPr lang="en-US" sz="1836" i="1" kern="0">
                                      <a:solidFill>
                                        <a:sysClr val="windowText" lastClr="000000"/>
                                      </a:solidFill>
                                      <a:latin typeface="Cambria Math" panose="02040503050406030204" pitchFamily="18" charset="0"/>
                                      <a:ea typeface="Cambria Math" panose="02040503050406030204" pitchFamily="18" charset="0"/>
                                    </a:rPr>
                                    <m:t>⊺</m:t>
                                  </m:r>
                                </m:sup>
                              </m:sSup>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𝑊</m:t>
                                      </m:r>
                                    </m:e>
                                    <m:sub>
                                      <m:r>
                                        <a:rPr lang="en-US" sz="1836" i="1" kern="0">
                                          <a:solidFill>
                                            <a:sysClr val="windowText" lastClr="000000"/>
                                          </a:solidFill>
                                          <a:latin typeface="Cambria Math" panose="02040503050406030204" pitchFamily="18" charset="0"/>
                                        </a:rPr>
                                        <m:t>𝐼𝑁</m:t>
                                      </m:r>
                                    </m:sub>
                                  </m:sSub>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e>
                              </m:d>
                            </m:e>
                          </m:d>
                        </m:num>
                        <m:den>
                          <m:nary>
                            <m:naryPr>
                              <m:chr m:val="∑"/>
                              <m:limLoc m:val="subSup"/>
                              <m:ctrlPr>
                                <a:rPr lang="en-US" sz="1836" i="1" kern="0">
                                  <a:solidFill>
                                    <a:sysClr val="windowText" lastClr="000000"/>
                                  </a:solidFill>
                                  <a:latin typeface="Cambria Math" panose="02040503050406030204" pitchFamily="18" charset="0"/>
                                </a:rPr>
                              </m:ctrlPr>
                            </m:naryPr>
                            <m:sub>
                              <m:r>
                                <m:rPr>
                                  <m:brk m:alnAt="25"/>
                                </m:rPr>
                                <a:rPr lang="en-US" sz="1836" i="1" kern="0">
                                  <a:solidFill>
                                    <a:sysClr val="windowText" lastClr="000000"/>
                                  </a:solidFill>
                                  <a:latin typeface="Cambria Math" panose="02040503050406030204" pitchFamily="18" charset="0"/>
                                </a:rPr>
                                <m:t>𝑣</m:t>
                              </m:r>
                              <m:r>
                                <a:rPr lang="en-US" sz="1836" i="1" kern="0">
                                  <a:solidFill>
                                    <a:sysClr val="windowText" lastClr="000000"/>
                                  </a:solidFill>
                                  <a:latin typeface="Cambria Math" panose="02040503050406030204" pitchFamily="18" charset="0"/>
                                </a:rPr>
                                <m:t>=1</m:t>
                              </m:r>
                            </m:sub>
                            <m:sup>
                              <m:r>
                                <a:rPr lang="en-US" sz="1836" i="1" kern="0">
                                  <a:solidFill>
                                    <a:sysClr val="windowText" lastClr="000000"/>
                                  </a:solidFill>
                                  <a:latin typeface="Cambria Math" panose="02040503050406030204" pitchFamily="18" charset="0"/>
                                </a:rPr>
                                <m:t>𝑉</m:t>
                              </m:r>
                            </m:sup>
                            <m:e>
                              <m:r>
                                <a:rPr lang="en-US" sz="1836" i="1" kern="0">
                                  <a:solidFill>
                                    <a:sysClr val="windowText" lastClr="000000"/>
                                  </a:solidFill>
                                  <a:latin typeface="Cambria Math" panose="02040503050406030204" pitchFamily="18" charset="0"/>
                                </a:rPr>
                                <m:t>𝑒𝑥𝑝</m:t>
                              </m:r>
                              <m:d>
                                <m:dPr>
                                  <m:ctrlPr>
                                    <a:rPr lang="en-US" sz="1836" i="1" kern="0">
                                      <a:solidFill>
                                        <a:sysClr val="windowText" lastClr="000000"/>
                                      </a:solidFill>
                                      <a:latin typeface="Cambria Math" panose="02040503050406030204" pitchFamily="18" charset="0"/>
                                    </a:rPr>
                                  </m:ctrlPr>
                                </m:dPr>
                                <m:e>
                                  <m:sSup>
                                    <m:sSupPr>
                                      <m:ctrlPr>
                                        <a:rPr lang="en-US" sz="1836" i="1" kern="0">
                                          <a:solidFill>
                                            <a:sysClr val="windowText" lastClr="000000"/>
                                          </a:solidFill>
                                          <a:latin typeface="Cambria Math" panose="02040503050406030204" pitchFamily="18" charset="0"/>
                                        </a:rPr>
                                      </m:ctrlPr>
                                    </m:sSupPr>
                                    <m:e>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𝑊</m:t>
                                              </m:r>
                                            </m:e>
                                            <m:sub>
                                              <m:r>
                                                <a:rPr lang="en-US" sz="1836" i="1" kern="0">
                                                  <a:solidFill>
                                                    <a:sysClr val="windowText" lastClr="000000"/>
                                                  </a:solidFill>
                                                  <a:latin typeface="Cambria Math" panose="02040503050406030204" pitchFamily="18" charset="0"/>
                                                </a:rPr>
                                                <m:t>𝑂𝑈𝑇</m:t>
                                              </m:r>
                                            </m:sub>
                                          </m:sSub>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𝑣</m:t>
                                              </m:r>
                                            </m:sub>
                                          </m:sSub>
                                        </m:e>
                                      </m:d>
                                    </m:e>
                                    <m:sup>
                                      <m:r>
                                        <a:rPr lang="en-US" sz="1836" i="1" kern="0">
                                          <a:solidFill>
                                            <a:sysClr val="windowText" lastClr="000000"/>
                                          </a:solidFill>
                                          <a:latin typeface="Cambria Math" panose="02040503050406030204" pitchFamily="18" charset="0"/>
                                          <a:ea typeface="Cambria Math" panose="02040503050406030204" pitchFamily="18" charset="0"/>
                                        </a:rPr>
                                        <m:t>⊺</m:t>
                                      </m:r>
                                    </m:sup>
                                  </m:sSup>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𝑊</m:t>
                                          </m:r>
                                        </m:e>
                                        <m:sub>
                                          <m:r>
                                            <a:rPr lang="en-US" sz="1836" i="1" kern="0">
                                              <a:solidFill>
                                                <a:sysClr val="windowText" lastClr="000000"/>
                                              </a:solidFill>
                                              <a:latin typeface="Cambria Math" panose="02040503050406030204" pitchFamily="18" charset="0"/>
                                            </a:rPr>
                                            <m:t>𝐼𝑁</m:t>
                                          </m:r>
                                        </m:sub>
                                      </m:sSub>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e>
                                  </m:d>
                                </m:e>
                              </m:d>
                            </m:e>
                          </m:nary>
                        </m:den>
                      </m:f>
                    </m:oMath>
                  </m:oMathPara>
                </a14:m>
                <a:endParaRPr lang="en-GB" sz="1836" kern="0" dirty="0">
                  <a:solidFill>
                    <a:sysClr val="windowText" lastClr="00000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857388" y="4971299"/>
                <a:ext cx="4667092" cy="876183"/>
              </a:xfrm>
              <a:prstGeom prst="rect">
                <a:avLst/>
              </a:prstGeom>
              <a:blipFill>
                <a:blip r:embed="rId5"/>
                <a:stretch>
                  <a:fillRect b="-71429"/>
                </a:stretch>
              </a:blipFill>
            </p:spPr>
            <p:txBody>
              <a:bodyPr/>
              <a:lstStyle/>
              <a:p>
                <a:r>
                  <a:rPr lang="en-US">
                    <a:noFill/>
                  </a:rPr>
                  <a:t> </a:t>
                </a:r>
              </a:p>
            </p:txBody>
          </p:sp>
        </mc:Fallback>
      </mc:AlternateContent>
      <p:sp>
        <p:nvSpPr>
          <p:cNvPr id="102" name="TextBox 101"/>
          <p:cNvSpPr txBox="1"/>
          <p:nvPr/>
        </p:nvSpPr>
        <p:spPr>
          <a:xfrm>
            <a:off x="5988237" y="5167790"/>
            <a:ext cx="5671374" cy="670445"/>
          </a:xfrm>
          <a:prstGeom prst="rect">
            <a:avLst/>
          </a:prstGeom>
          <a:noFill/>
        </p:spPr>
        <p:txBody>
          <a:bodyPr wrap="square" rtlCol="0">
            <a:spAutoFit/>
          </a:bodyPr>
          <a:lstStyle/>
          <a:p>
            <a:pPr defTabSz="932597">
              <a:defRPr/>
            </a:pPr>
            <a:r>
              <a:rPr lang="en-US" sz="1836" kern="0" dirty="0">
                <a:solidFill>
                  <a:sysClr val="windowText" lastClr="000000"/>
                </a:solidFill>
              </a:rPr>
              <a:t>Full </a:t>
            </a:r>
            <a:r>
              <a:rPr lang="en-US" sz="1836" kern="0" dirty="0" err="1">
                <a:solidFill>
                  <a:sysClr val="windowText" lastClr="000000"/>
                </a:solidFill>
              </a:rPr>
              <a:t>softmax</a:t>
            </a:r>
            <a:r>
              <a:rPr lang="en-US" sz="1836" kern="0" dirty="0">
                <a:solidFill>
                  <a:sysClr val="windowText" lastClr="000000"/>
                </a:solidFill>
              </a:rPr>
              <a:t> is computationally impractical. Word2vec uses hierarchical </a:t>
            </a:r>
            <a:r>
              <a:rPr lang="en-US" sz="1836" kern="0" dirty="0" err="1">
                <a:solidFill>
                  <a:sysClr val="windowText" lastClr="000000"/>
                </a:solidFill>
              </a:rPr>
              <a:t>softmax</a:t>
            </a:r>
            <a:r>
              <a:rPr lang="en-US" sz="1836" kern="0" dirty="0">
                <a:solidFill>
                  <a:sysClr val="windowText" lastClr="000000"/>
                </a:solidFill>
              </a:rPr>
              <a:t> or negative sampling instead. </a:t>
            </a:r>
            <a:endParaRPr lang="en-GB" sz="1836" kern="0" dirty="0">
              <a:solidFill>
                <a:sysClr val="windowText" lastClr="000000"/>
              </a:solidFill>
            </a:endParaRPr>
          </a:p>
        </p:txBody>
      </p:sp>
      <p:sp>
        <p:nvSpPr>
          <p:cNvPr id="103" name="TextBox 102"/>
          <p:cNvSpPr txBox="1"/>
          <p:nvPr/>
        </p:nvSpPr>
        <p:spPr>
          <a:xfrm>
            <a:off x="5431682" y="6512144"/>
            <a:ext cx="1573115" cy="286306"/>
          </a:xfrm>
          <a:prstGeom prst="rect">
            <a:avLst/>
          </a:prstGeom>
          <a:noFill/>
        </p:spPr>
        <p:txBody>
          <a:bodyPr wrap="none" rtlCol="0">
            <a:spAutoFit/>
          </a:bodyPr>
          <a:lstStyle/>
          <a:p>
            <a:pPr algn="ctr" defTabSz="932597">
              <a:defRPr/>
            </a:pPr>
            <a:r>
              <a:rPr lang="en-US" sz="1224" kern="0" dirty="0">
                <a:solidFill>
                  <a:sysClr val="windowText" lastClr="000000"/>
                </a:solidFill>
              </a:rPr>
              <a:t>(</a:t>
            </a:r>
            <a:r>
              <a:rPr lang="en-GB" sz="1224" kern="0" dirty="0">
                <a:solidFill>
                  <a:sysClr val="windowText" lastClr="000000"/>
                </a:solidFill>
                <a:hlinkClick r:id="rId6"/>
              </a:rPr>
              <a:t>Mikolov</a:t>
            </a:r>
            <a:r>
              <a:rPr lang="en-US" sz="1224" kern="0" dirty="0">
                <a:solidFill>
                  <a:sysClr val="windowText" lastClr="000000"/>
                </a:solidFill>
                <a:hlinkClick r:id="rId6"/>
              </a:rPr>
              <a:t> et al., 2013</a:t>
            </a:r>
            <a:r>
              <a:rPr lang="en-US" sz="1224" kern="0" dirty="0">
                <a:solidFill>
                  <a:sysClr val="windowText" lastClr="000000"/>
                </a:solidFill>
              </a:rPr>
              <a:t>)</a:t>
            </a:r>
            <a:endParaRPr lang="en-GB" sz="1224" kern="0" dirty="0">
              <a:solidFill>
                <a:sysClr val="windowText" lastClr="000000"/>
              </a:solidFill>
            </a:endParaRPr>
          </a:p>
        </p:txBody>
      </p:sp>
    </p:spTree>
    <p:extLst>
      <p:ext uri="{BB962C8B-B14F-4D97-AF65-F5344CB8AC3E}">
        <p14:creationId xmlns:p14="http://schemas.microsoft.com/office/powerpoint/2010/main" val="4144558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96" dirty="0"/>
              <a:t>Continuous Bag-of-Words </a:t>
            </a:r>
            <a:endParaRPr lang="en-GB" sz="4896" dirty="0"/>
          </a:p>
        </p:txBody>
      </p:sp>
      <p:sp>
        <p:nvSpPr>
          <p:cNvPr id="192" name="Text Placeholder 95"/>
          <p:cNvSpPr>
            <a:spLocks noGrp="1"/>
          </p:cNvSpPr>
          <p:nvPr>
            <p:ph type="body" sz="half" idx="2"/>
          </p:nvPr>
        </p:nvSpPr>
        <p:spPr>
          <a:xfrm>
            <a:off x="857388" y="2564051"/>
            <a:ext cx="4010518" cy="963149"/>
          </a:xfrm>
        </p:spPr>
        <p:txBody>
          <a:bodyPr/>
          <a:lstStyle/>
          <a:p>
            <a:r>
              <a:rPr lang="en-US" dirty="0"/>
              <a:t>Predict word given </a:t>
            </a:r>
            <a:r>
              <a:rPr lang="en-US" u="sng" dirty="0"/>
              <a:t>bag-of-neighbors</a:t>
            </a:r>
          </a:p>
          <a:p>
            <a:endParaRPr lang="en-US" dirty="0"/>
          </a:p>
          <a:p>
            <a:r>
              <a:rPr lang="en-US" dirty="0"/>
              <a:t>Modify the skip-gram loss function.</a:t>
            </a:r>
            <a:endParaRPr lang="en-GB" dirty="0"/>
          </a:p>
        </p:txBody>
      </p:sp>
      <mc:AlternateContent xmlns:mc="http://schemas.openxmlformats.org/markup-compatibility/2006" xmlns:a14="http://schemas.microsoft.com/office/drawing/2010/main">
        <mc:Choice Requires="a14">
          <p:sp>
            <p:nvSpPr>
              <p:cNvPr id="193" name="TextBox 192"/>
              <p:cNvSpPr txBox="1"/>
              <p:nvPr/>
            </p:nvSpPr>
            <p:spPr>
              <a:xfrm>
                <a:off x="857387" y="3826795"/>
                <a:ext cx="3417757" cy="810199"/>
              </a:xfrm>
              <a:prstGeom prst="rect">
                <a:avLst/>
              </a:prstGeom>
              <a:noFill/>
            </p:spPr>
            <p:txBody>
              <a:bodyPr wrap="none" lIns="0" tIns="0" rIns="0" bIns="0" rtlCol="0">
                <a:spAutoFit/>
              </a:bodyPr>
              <a:lstStyle/>
              <a:p>
                <a:pPr defTabSz="932597">
                  <a:defRPr/>
                </a:pPr>
                <a14:m>
                  <m:oMathPara xmlns:m="http://schemas.openxmlformats.org/officeDocument/2006/math">
                    <m:oMathParaPr>
                      <m:jc m:val="centerGroup"/>
                    </m:oMathParaPr>
                    <m:oMath xmlns:m="http://schemas.openxmlformats.org/officeDocument/2006/math">
                      <m:sSub>
                        <m:sSubPr>
                          <m:ctrlPr>
                            <a:rPr lang="en-GB" sz="1836" i="1" kern="0">
                              <a:solidFill>
                                <a:sysClr val="windowText" lastClr="000000"/>
                              </a:solidFill>
                              <a:latin typeface="Cambria Math" panose="02040503050406030204" pitchFamily="18" charset="0"/>
                            </a:rPr>
                          </m:ctrlPr>
                        </m:sSubPr>
                        <m:e>
                          <m:r>
                            <a:rPr lang="en-GB" sz="1836" i="1" kern="0">
                              <a:solidFill>
                                <a:sysClr val="windowText" lastClr="000000"/>
                              </a:solidFill>
                              <a:latin typeface="Cambria Math" panose="02040503050406030204" pitchFamily="18" charset="0"/>
                              <a:ea typeface="Cambria Math" panose="02040503050406030204" pitchFamily="18" charset="0"/>
                            </a:rPr>
                            <m:t>ℒ</m:t>
                          </m:r>
                        </m:e>
                        <m:sub>
                          <m:r>
                            <a:rPr lang="en-US" sz="1836" i="1" kern="0">
                              <a:solidFill>
                                <a:sysClr val="windowText" lastClr="000000"/>
                              </a:solidFill>
                              <a:latin typeface="Cambria Math" panose="02040503050406030204" pitchFamily="18" charset="0"/>
                            </a:rPr>
                            <m:t>𝑠𝑘𝑖𝑝</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𝑔𝑟𝑎𝑚</m:t>
                          </m:r>
                        </m:sub>
                      </m:sSub>
                      <m:r>
                        <a:rPr lang="en-US" sz="1836" i="1" kern="0">
                          <a:solidFill>
                            <a:sysClr val="windowText" lastClr="000000"/>
                          </a:solidFill>
                          <a:latin typeface="Cambria Math" panose="02040503050406030204" pitchFamily="18" charset="0"/>
                        </a:rPr>
                        <m:t>=</m:t>
                      </m:r>
                      <m:f>
                        <m:fPr>
                          <m:ctrlPr>
                            <a:rPr lang="en-US" sz="1836" i="1" kern="0">
                              <a:solidFill>
                                <a:sysClr val="windowText" lastClr="000000"/>
                              </a:solidFill>
                              <a:latin typeface="Cambria Math" panose="02040503050406030204" pitchFamily="18" charset="0"/>
                            </a:rPr>
                          </m:ctrlPr>
                        </m:fPr>
                        <m:num>
                          <m:r>
                            <a:rPr lang="en-US" sz="1836" kern="0">
                              <a:solidFill>
                                <a:sysClr val="windowText" lastClr="000000"/>
                              </a:solidFill>
                              <a:latin typeface="Cambria Math" panose="02040503050406030204" pitchFamily="18" charset="0"/>
                            </a:rPr>
                            <m:t>1</m:t>
                          </m:r>
                        </m:num>
                        <m:den>
                          <m:r>
                            <a:rPr lang="en-US" sz="1836" i="1" kern="0">
                              <a:solidFill>
                                <a:sysClr val="windowText" lastClr="000000"/>
                              </a:solidFill>
                              <a:latin typeface="Cambria Math" panose="02040503050406030204" pitchFamily="18" charset="0"/>
                            </a:rPr>
                            <m:t>𝑇</m:t>
                          </m:r>
                        </m:den>
                      </m:f>
                      <m:nary>
                        <m:naryPr>
                          <m:chr m:val="∑"/>
                          <m:ctrlPr>
                            <a:rPr lang="en-US" sz="1836" i="1" kern="0">
                              <a:solidFill>
                                <a:sysClr val="windowText" lastClr="000000"/>
                              </a:solidFill>
                              <a:latin typeface="Cambria Math" panose="02040503050406030204" pitchFamily="18" charset="0"/>
                            </a:rPr>
                          </m:ctrlPr>
                        </m:naryPr>
                        <m:sub>
                          <m:r>
                            <m:rPr>
                              <m:brk m:alnAt="23"/>
                            </m:rP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=1</m:t>
                          </m:r>
                        </m:sub>
                        <m:sup>
                          <m:r>
                            <a:rPr lang="en-US" sz="1836" i="1" kern="0">
                              <a:solidFill>
                                <a:sysClr val="windowText" lastClr="000000"/>
                              </a:solidFill>
                              <a:latin typeface="Cambria Math" panose="02040503050406030204" pitchFamily="18" charset="0"/>
                            </a:rPr>
                            <m:t>𝑇</m:t>
                          </m:r>
                        </m:sup>
                        <m:e>
                          <m:func>
                            <m:funcPr>
                              <m:ctrlPr>
                                <a:rPr lang="en-US" sz="1836" i="1" kern="0">
                                  <a:solidFill>
                                    <a:sysClr val="windowText" lastClr="000000"/>
                                  </a:solidFill>
                                  <a:latin typeface="Cambria Math" panose="02040503050406030204" pitchFamily="18" charset="0"/>
                                </a:rPr>
                              </m:ctrlPr>
                            </m:funcPr>
                            <m:fName>
                              <m:r>
                                <m:rPr>
                                  <m:sty m:val="p"/>
                                </m:rPr>
                                <a:rPr lang="en-US" sz="1836" kern="0">
                                  <a:solidFill>
                                    <a:sysClr val="windowText" lastClr="000000"/>
                                  </a:solidFill>
                                  <a:latin typeface="Cambria Math" panose="02040503050406030204" pitchFamily="18" charset="0"/>
                                </a:rPr>
                                <m:t>log</m:t>
                              </m:r>
                            </m:fName>
                            <m:e>
                              <m:r>
                                <a:rPr lang="en-US" sz="1836" i="1" kern="0">
                                  <a:solidFill>
                                    <a:sysClr val="windowText" lastClr="000000"/>
                                  </a:solidFill>
                                  <a:latin typeface="Cambria Math" panose="02040503050406030204" pitchFamily="18" charset="0"/>
                                </a:rPr>
                                <m:t>𝑝</m:t>
                              </m:r>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r>
                                    <a:rPr lang="en-US" sz="1836" i="1" kern="0">
                                      <a:solidFill>
                                        <a:sysClr val="windowText" lastClr="000000"/>
                                      </a:solidFill>
                                      <a:latin typeface="Cambria Math" panose="02040503050406030204" pitchFamily="18" charset="0"/>
                                    </a:rPr>
                                    <m:t>|</m:t>
                                  </m:r>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sub>
                                  </m:sSub>
                                </m:e>
                              </m:d>
                            </m:e>
                          </m:func>
                        </m:e>
                      </m:nary>
                    </m:oMath>
                  </m:oMathPara>
                </a14:m>
                <a:endParaRPr lang="en-GB" sz="1836" kern="0" dirty="0">
                  <a:solidFill>
                    <a:sysClr val="windowText" lastClr="000000"/>
                  </a:solidFill>
                </a:endParaRPr>
              </a:p>
            </p:txBody>
          </p:sp>
        </mc:Choice>
        <mc:Fallback xmlns="">
          <p:sp>
            <p:nvSpPr>
              <p:cNvPr id="193" name="TextBox 192"/>
              <p:cNvSpPr txBox="1">
                <a:spLocks noRot="1" noChangeAspect="1" noMove="1" noResize="1" noEditPoints="1" noAdjustHandles="1" noChangeArrowheads="1" noChangeShapeType="1" noTextEdit="1"/>
              </p:cNvSpPr>
              <p:nvPr/>
            </p:nvSpPr>
            <p:spPr>
              <a:xfrm>
                <a:off x="857387" y="3826795"/>
                <a:ext cx="3417757" cy="810199"/>
              </a:xfrm>
              <a:prstGeom prst="rect">
                <a:avLst/>
              </a:prstGeom>
              <a:blipFill>
                <a:blip r:embed="rId3"/>
                <a:stretch>
                  <a:fillRect t="-104615" b="-16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57388" y="4906717"/>
                <a:ext cx="2202034" cy="868140"/>
              </a:xfrm>
              <a:prstGeom prst="rect">
                <a:avLst/>
              </a:prstGeom>
              <a:noFill/>
            </p:spPr>
            <p:txBody>
              <a:bodyPr wrap="none" lIns="0" tIns="0" rIns="0" bIns="0" rtlCol="0">
                <a:spAutoFit/>
              </a:bodyPr>
              <a:lstStyle/>
              <a:p>
                <a:pPr defTabSz="932597">
                  <a:defRPr/>
                </a:pPr>
                <a14:m>
                  <m:oMathPara xmlns:m="http://schemas.openxmlformats.org/officeDocument/2006/math">
                    <m:oMathParaPr>
                      <m:jc m:val="centerGroup"/>
                    </m:oMathParaPr>
                    <m:oMath xmlns:m="http://schemas.openxmlformats.org/officeDocument/2006/math">
                      <m:sSub>
                        <m:sSubPr>
                          <m:ctrlPr>
                            <a:rPr lang="en-GB"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sub>
                      </m:sSub>
                      <m:r>
                        <a:rPr lang="en-US" sz="1836" i="1" kern="0">
                          <a:solidFill>
                            <a:sysClr val="windowText" lastClr="000000"/>
                          </a:solidFill>
                          <a:latin typeface="Cambria Math" panose="02040503050406030204" pitchFamily="18" charset="0"/>
                        </a:rPr>
                        <m:t>=</m:t>
                      </m:r>
                      <m:nary>
                        <m:naryPr>
                          <m:chr m:val="∑"/>
                          <m:ctrlPr>
                            <a:rPr lang="en-US" sz="1836" i="1" kern="0">
                              <a:solidFill>
                                <a:sysClr val="windowText" lastClr="000000"/>
                              </a:solidFill>
                              <a:latin typeface="Cambria Math" panose="02040503050406030204" pitchFamily="18" charset="0"/>
                            </a:rPr>
                          </m:ctrlPr>
                        </m:naryPr>
                        <m:sub>
                          <m:r>
                            <m:rPr>
                              <m:brk m:alnAt="23"/>
                            </m:rP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𝑐</m:t>
                          </m:r>
                          <m:r>
                            <a:rPr lang="en-US" sz="1836" i="1" kern="0">
                              <a:solidFill>
                                <a:sysClr val="windowText" lastClr="000000"/>
                              </a:solidFill>
                              <a:latin typeface="Cambria Math" panose="02040503050406030204" pitchFamily="18" charset="0"/>
                              <a:ea typeface="Cambria Math" panose="02040503050406030204" pitchFamily="18" charset="0"/>
                            </a:rPr>
                            <m:t>≤</m:t>
                          </m:r>
                          <m:r>
                            <a:rPr lang="en-US" sz="1836" i="1" kern="0">
                              <a:solidFill>
                                <a:sysClr val="windowText" lastClr="000000"/>
                              </a:solidFill>
                              <a:latin typeface="Cambria Math" panose="02040503050406030204" pitchFamily="18" charset="0"/>
                              <a:ea typeface="Cambria Math" panose="02040503050406030204" pitchFamily="18" charset="0"/>
                            </a:rPr>
                            <m:t>𝑗</m:t>
                          </m:r>
                          <m:r>
                            <a:rPr lang="en-US" sz="1836" i="1" kern="0">
                              <a:solidFill>
                                <a:sysClr val="windowText" lastClr="000000"/>
                              </a:solidFill>
                              <a:latin typeface="Cambria Math" panose="02040503050406030204" pitchFamily="18" charset="0"/>
                              <a:ea typeface="Cambria Math" panose="02040503050406030204" pitchFamily="18" charset="0"/>
                            </a:rPr>
                            <m:t>≤</m:t>
                          </m:r>
                          <m:r>
                            <a:rPr lang="en-US" sz="1836" i="1" kern="0">
                              <a:solidFill>
                                <a:sysClr val="windowText" lastClr="000000"/>
                              </a:solidFill>
                              <a:latin typeface="Cambria Math" panose="02040503050406030204" pitchFamily="18" charset="0"/>
                              <a:ea typeface="Cambria Math" panose="02040503050406030204" pitchFamily="18" charset="0"/>
                            </a:rPr>
                            <m:t>𝑐</m:t>
                          </m:r>
                          <m:r>
                            <a:rPr lang="en-US" sz="1836" i="1" kern="0">
                              <a:solidFill>
                                <a:sysClr val="windowText" lastClr="000000"/>
                              </a:solidFill>
                              <a:latin typeface="Cambria Math" panose="02040503050406030204" pitchFamily="18" charset="0"/>
                              <a:ea typeface="Cambria Math" panose="02040503050406030204" pitchFamily="18" charset="0"/>
                            </a:rPr>
                            <m:t>, </m:t>
                          </m:r>
                          <m:r>
                            <a:rPr lang="en-US" sz="1836" i="1" kern="0">
                              <a:solidFill>
                                <a:sysClr val="windowText" lastClr="000000"/>
                              </a:solidFill>
                              <a:latin typeface="Cambria Math" panose="02040503050406030204" pitchFamily="18" charset="0"/>
                              <a:ea typeface="Cambria Math" panose="02040503050406030204" pitchFamily="18" charset="0"/>
                            </a:rPr>
                            <m:t>𝑗</m:t>
                          </m:r>
                          <m:r>
                            <a:rPr lang="en-US" sz="1836" i="1" kern="0">
                              <a:solidFill>
                                <a:sysClr val="windowText" lastClr="000000"/>
                              </a:solidFill>
                              <a:latin typeface="Cambria Math" panose="02040503050406030204" pitchFamily="18" charset="0"/>
                              <a:ea typeface="Cambria Math" panose="02040503050406030204" pitchFamily="18" charset="0"/>
                            </a:rPr>
                            <m:t>≠0</m:t>
                          </m:r>
                        </m:sub>
                        <m:sup/>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𝑗</m:t>
                              </m:r>
                            </m:sub>
                          </m:sSub>
                        </m:e>
                      </m:nary>
                    </m:oMath>
                  </m:oMathPara>
                </a14:m>
                <a:endParaRPr lang="en-GB" sz="1836" kern="0" dirty="0">
                  <a:solidFill>
                    <a:sysClr val="windowText" lastClr="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57388" y="4906717"/>
                <a:ext cx="2202034" cy="868140"/>
              </a:xfrm>
              <a:prstGeom prst="rect">
                <a:avLst/>
              </a:prstGeom>
              <a:blipFill>
                <a:blip r:embed="rId4"/>
                <a:stretch>
                  <a:fillRect t="-94286" b="-145714"/>
                </a:stretch>
              </a:blipFill>
            </p:spPr>
            <p:txBody>
              <a:bodyPr/>
              <a:lstStyle/>
              <a:p>
                <a:r>
                  <a:rPr lang="en-US">
                    <a:noFill/>
                  </a:rPr>
                  <a:t> </a:t>
                </a:r>
              </a:p>
            </p:txBody>
          </p:sp>
        </mc:Fallback>
      </mc:AlternateContent>
      <p:grpSp>
        <p:nvGrpSpPr>
          <p:cNvPr id="10" name="Group 9"/>
          <p:cNvGrpSpPr/>
          <p:nvPr/>
        </p:nvGrpSpPr>
        <p:grpSpPr>
          <a:xfrm>
            <a:off x="6885123" y="293154"/>
            <a:ext cx="4956080" cy="6408218"/>
            <a:chOff x="6198074" y="186824"/>
            <a:chExt cx="4859343" cy="6283137"/>
          </a:xfrm>
        </p:grpSpPr>
        <p:grpSp>
          <p:nvGrpSpPr>
            <p:cNvPr id="126" name="Group 125"/>
            <p:cNvGrpSpPr/>
            <p:nvPr/>
          </p:nvGrpSpPr>
          <p:grpSpPr>
            <a:xfrm>
              <a:off x="6568542" y="3577677"/>
              <a:ext cx="166365" cy="1208024"/>
              <a:chOff x="3323287" y="2156730"/>
              <a:chExt cx="224990" cy="1633720"/>
            </a:xfrm>
          </p:grpSpPr>
          <p:sp>
            <p:nvSpPr>
              <p:cNvPr id="141" name="Rounded Rectangle 140"/>
              <p:cNvSpPr/>
              <p:nvPr/>
            </p:nvSpPr>
            <p:spPr>
              <a:xfrm rot="5400000">
                <a:off x="2618922" y="2861095"/>
                <a:ext cx="1633720"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42" name="Oval 141"/>
              <p:cNvSpPr/>
              <p:nvPr/>
            </p:nvSpPr>
            <p:spPr>
              <a:xfrm rot="5400000">
                <a:off x="3359600" y="2201609"/>
                <a:ext cx="152359" cy="152359"/>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3" name="Oval 142"/>
              <p:cNvSpPr/>
              <p:nvPr/>
            </p:nvSpPr>
            <p:spPr>
              <a:xfrm rot="5400000">
                <a:off x="3359585" y="2398985"/>
                <a:ext cx="152359" cy="152358"/>
              </a:xfrm>
              <a:prstGeom prst="ellipse">
                <a:avLst/>
              </a:prstGeom>
              <a:solidFill>
                <a:schemeClr val="bg1"/>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4" name="Oval 143"/>
              <p:cNvSpPr/>
              <p:nvPr/>
            </p:nvSpPr>
            <p:spPr>
              <a:xfrm rot="5400000">
                <a:off x="3359572" y="2596357"/>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5" name="Oval 144"/>
              <p:cNvSpPr/>
              <p:nvPr/>
            </p:nvSpPr>
            <p:spPr>
              <a:xfrm rot="5400000">
                <a:off x="3359574" y="2793732"/>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6" name="Oval 145"/>
              <p:cNvSpPr/>
              <p:nvPr/>
            </p:nvSpPr>
            <p:spPr>
              <a:xfrm rot="5400000">
                <a:off x="3359582" y="3384656"/>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7" name="Oval 146"/>
              <p:cNvSpPr/>
              <p:nvPr/>
            </p:nvSpPr>
            <p:spPr>
              <a:xfrm rot="5400000">
                <a:off x="3359583" y="3582030"/>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48" name="Group 147"/>
              <p:cNvGrpSpPr/>
              <p:nvPr/>
            </p:nvGrpSpPr>
            <p:grpSpPr>
              <a:xfrm rot="5400000">
                <a:off x="3322169" y="3142507"/>
                <a:ext cx="227211" cy="45720"/>
                <a:chOff x="3506508" y="2950590"/>
                <a:chExt cx="227211" cy="45720"/>
              </a:xfrm>
            </p:grpSpPr>
            <p:sp>
              <p:nvSpPr>
                <p:cNvPr id="149" name="Oval 148"/>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0" name="Oval 149"/>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1" name="Oval 150"/>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92" name="Rounded Rectangle 91"/>
            <p:cNvSpPr/>
            <p:nvPr/>
          </p:nvSpPr>
          <p:spPr>
            <a:xfrm rot="5400000">
              <a:off x="6574206" y="3338564"/>
              <a:ext cx="1415117" cy="194885"/>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93" name="Oval 92"/>
            <p:cNvSpPr/>
            <p:nvPr/>
          </p:nvSpPr>
          <p:spPr>
            <a:xfrm rot="5400000">
              <a:off x="7215779" y="2767322"/>
              <a:ext cx="131972" cy="131972"/>
            </a:xfrm>
            <a:prstGeom prst="ellipse">
              <a:avLst/>
            </a:prstGeom>
            <a:solidFill>
              <a:srgbClr val="FFC000"/>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4" name="Oval 93"/>
            <p:cNvSpPr/>
            <p:nvPr/>
          </p:nvSpPr>
          <p:spPr>
            <a:xfrm rot="5400000">
              <a:off x="7215779" y="2938287"/>
              <a:ext cx="131972" cy="131972"/>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5" name="Oval 94"/>
            <p:cNvSpPr/>
            <p:nvPr/>
          </p:nvSpPr>
          <p:spPr>
            <a:xfrm rot="5400000">
              <a:off x="7215780" y="3109250"/>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6" name="Oval 95"/>
            <p:cNvSpPr/>
            <p:nvPr/>
          </p:nvSpPr>
          <p:spPr>
            <a:xfrm rot="5400000">
              <a:off x="7215780" y="3280214"/>
              <a:ext cx="131972" cy="131972"/>
            </a:xfrm>
            <a:prstGeom prst="ellipse">
              <a:avLst/>
            </a:prstGeom>
            <a:solidFill>
              <a:srgbClr val="FFC000"/>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7" name="Oval 96"/>
            <p:cNvSpPr/>
            <p:nvPr/>
          </p:nvSpPr>
          <p:spPr>
            <a:xfrm rot="5400000">
              <a:off x="7215780" y="3792068"/>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8" name="Oval 97"/>
            <p:cNvSpPr/>
            <p:nvPr/>
          </p:nvSpPr>
          <p:spPr>
            <a:xfrm rot="5400000">
              <a:off x="7215780" y="3963031"/>
              <a:ext cx="131972" cy="131972"/>
            </a:xfrm>
            <a:prstGeom prst="ellipse">
              <a:avLst/>
            </a:prstGeom>
            <a:solidFill>
              <a:srgbClr val="FFC000"/>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99" name="Group 98"/>
            <p:cNvGrpSpPr/>
            <p:nvPr/>
          </p:nvGrpSpPr>
          <p:grpSpPr>
            <a:xfrm rot="5400000">
              <a:off x="7183356" y="3582317"/>
              <a:ext cx="196802" cy="39622"/>
              <a:chOff x="3506516" y="2950590"/>
              <a:chExt cx="227203" cy="45743"/>
            </a:xfrm>
          </p:grpSpPr>
          <p:sp>
            <p:nvSpPr>
              <p:cNvPr id="180" name="Oval 179"/>
              <p:cNvSpPr/>
              <p:nvPr/>
            </p:nvSpPr>
            <p:spPr>
              <a:xfrm>
                <a:off x="3506516" y="2950593"/>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81" name="Oval 180"/>
              <p:cNvSpPr/>
              <p:nvPr/>
            </p:nvSpPr>
            <p:spPr>
              <a:xfrm>
                <a:off x="3597249" y="2950614"/>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82" name="Oval 181"/>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100" name="Flowchart: Data 99"/>
            <p:cNvSpPr/>
            <p:nvPr/>
          </p:nvSpPr>
          <p:spPr>
            <a:xfrm>
              <a:off x="7778126" y="3176167"/>
              <a:ext cx="678247" cy="511856"/>
            </a:xfrm>
            <a:prstGeom prst="flowChartInputOutpu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122" kern="0" baseline="-25000" dirty="0">
                <a:solidFill>
                  <a:schemeClr val="tx1"/>
                </a:solidFill>
              </a:endParaRPr>
            </a:p>
          </p:txBody>
        </p:sp>
        <p:sp>
          <p:nvSpPr>
            <p:cNvPr id="101" name="Multiply 100"/>
            <p:cNvSpPr/>
            <p:nvPr/>
          </p:nvSpPr>
          <p:spPr>
            <a:xfrm>
              <a:off x="7373923" y="3231806"/>
              <a:ext cx="400575" cy="400576"/>
            </a:xfrm>
            <a:prstGeom prst="mathMultiply">
              <a:avLst>
                <a:gd name="adj1" fmla="val 4618"/>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solidFill>
                  <a:sysClr val="windowText" lastClr="000000"/>
                </a:solidFill>
              </a:endParaRPr>
            </a:p>
          </p:txBody>
        </p:sp>
        <p:sp>
          <p:nvSpPr>
            <p:cNvPr id="102" name="Rounded Rectangle 101"/>
            <p:cNvSpPr/>
            <p:nvPr/>
          </p:nvSpPr>
          <p:spPr>
            <a:xfrm rot="5400000">
              <a:off x="9889250" y="3337687"/>
              <a:ext cx="1415117" cy="194885"/>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03" name="Oval 102"/>
            <p:cNvSpPr/>
            <p:nvPr/>
          </p:nvSpPr>
          <p:spPr>
            <a:xfrm rot="5400000">
              <a:off x="10530823" y="2766446"/>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4" name="Oval 103"/>
            <p:cNvSpPr/>
            <p:nvPr/>
          </p:nvSpPr>
          <p:spPr>
            <a:xfrm rot="5400000">
              <a:off x="10530823" y="2937411"/>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5" name="Oval 104"/>
            <p:cNvSpPr/>
            <p:nvPr/>
          </p:nvSpPr>
          <p:spPr>
            <a:xfrm rot="5400000">
              <a:off x="10530824" y="3108374"/>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6" name="Oval 105"/>
            <p:cNvSpPr/>
            <p:nvPr/>
          </p:nvSpPr>
          <p:spPr>
            <a:xfrm rot="5400000">
              <a:off x="10530824" y="3279337"/>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7" name="Oval 106"/>
            <p:cNvSpPr/>
            <p:nvPr/>
          </p:nvSpPr>
          <p:spPr>
            <a:xfrm rot="5400000">
              <a:off x="10530824" y="3791192"/>
              <a:ext cx="131972" cy="131972"/>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8" name="Oval 107"/>
            <p:cNvSpPr/>
            <p:nvPr/>
          </p:nvSpPr>
          <p:spPr>
            <a:xfrm rot="5400000">
              <a:off x="10530824" y="3962155"/>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09" name="Group 108"/>
            <p:cNvGrpSpPr/>
            <p:nvPr/>
          </p:nvGrpSpPr>
          <p:grpSpPr>
            <a:xfrm rot="5400000">
              <a:off x="10498400" y="3581441"/>
              <a:ext cx="196802" cy="39622"/>
              <a:chOff x="3506516" y="2950590"/>
              <a:chExt cx="227203" cy="45743"/>
            </a:xfrm>
          </p:grpSpPr>
          <p:sp>
            <p:nvSpPr>
              <p:cNvPr id="177" name="Oval 176"/>
              <p:cNvSpPr/>
              <p:nvPr/>
            </p:nvSpPr>
            <p:spPr>
              <a:xfrm>
                <a:off x="3506516" y="2950593"/>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8" name="Oval 177"/>
              <p:cNvSpPr/>
              <p:nvPr/>
            </p:nvSpPr>
            <p:spPr>
              <a:xfrm>
                <a:off x="3597249" y="2950614"/>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9" name="Oval 178"/>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110" name="Right Arrow 109"/>
            <p:cNvSpPr/>
            <p:nvPr/>
          </p:nvSpPr>
          <p:spPr>
            <a:xfrm>
              <a:off x="8526486" y="3399559"/>
              <a:ext cx="245247" cy="58884"/>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428" kern="0">
                <a:solidFill>
                  <a:sysClr val="windowText" lastClr="000000"/>
                </a:solidFill>
              </a:endParaRPr>
            </a:p>
          </p:txBody>
        </p:sp>
        <p:sp>
          <p:nvSpPr>
            <p:cNvPr id="111" name="Rounded Rectangle 110"/>
            <p:cNvSpPr/>
            <p:nvPr/>
          </p:nvSpPr>
          <p:spPr>
            <a:xfrm rot="5400000">
              <a:off x="8485273" y="3331559"/>
              <a:ext cx="908025" cy="194885"/>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12" name="Oval 111"/>
            <p:cNvSpPr/>
            <p:nvPr/>
          </p:nvSpPr>
          <p:spPr>
            <a:xfrm rot="5400000">
              <a:off x="8873302" y="3021734"/>
              <a:ext cx="131971"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3" name="Oval 112"/>
            <p:cNvSpPr/>
            <p:nvPr/>
          </p:nvSpPr>
          <p:spPr>
            <a:xfrm rot="5400000">
              <a:off x="8873302" y="3192697"/>
              <a:ext cx="131971" cy="131972"/>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4" name="Oval 113"/>
            <p:cNvSpPr/>
            <p:nvPr/>
          </p:nvSpPr>
          <p:spPr>
            <a:xfrm rot="5400000">
              <a:off x="8873302" y="3704552"/>
              <a:ext cx="131971" cy="131972"/>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15" name="Group 114"/>
            <p:cNvGrpSpPr/>
            <p:nvPr/>
          </p:nvGrpSpPr>
          <p:grpSpPr>
            <a:xfrm rot="5400000">
              <a:off x="8840878" y="3494801"/>
              <a:ext cx="196802" cy="39622"/>
              <a:chOff x="3506516" y="2950590"/>
              <a:chExt cx="227203" cy="45743"/>
            </a:xfrm>
          </p:grpSpPr>
          <p:sp>
            <p:nvSpPr>
              <p:cNvPr id="174" name="Oval 173"/>
              <p:cNvSpPr/>
              <p:nvPr/>
            </p:nvSpPr>
            <p:spPr>
              <a:xfrm>
                <a:off x="3506516" y="2950593"/>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5" name="Oval 174"/>
              <p:cNvSpPr/>
              <p:nvPr/>
            </p:nvSpPr>
            <p:spPr>
              <a:xfrm>
                <a:off x="3597249" y="2950614"/>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6" name="Oval 175"/>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116" name="Oval 115"/>
            <p:cNvSpPr/>
            <p:nvPr/>
          </p:nvSpPr>
          <p:spPr>
            <a:xfrm rot="5400000">
              <a:off x="8873302" y="3022570"/>
              <a:ext cx="131971" cy="131972"/>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7" name="Flowchart: Data 116"/>
            <p:cNvSpPr/>
            <p:nvPr/>
          </p:nvSpPr>
          <p:spPr>
            <a:xfrm>
              <a:off x="9435648" y="3165015"/>
              <a:ext cx="678247" cy="511856"/>
            </a:xfrm>
            <a:prstGeom prst="flowChartInputOutpu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816" kern="0" baseline="-25000" dirty="0">
                <a:solidFill>
                  <a:schemeClr val="tx1"/>
                </a:solidFill>
              </a:endParaRPr>
            </a:p>
          </p:txBody>
        </p:sp>
        <p:sp>
          <p:nvSpPr>
            <p:cNvPr id="118" name="Multiply 117"/>
            <p:cNvSpPr/>
            <p:nvPr/>
          </p:nvSpPr>
          <p:spPr>
            <a:xfrm>
              <a:off x="9035073" y="3221530"/>
              <a:ext cx="400575" cy="400576"/>
            </a:xfrm>
            <a:prstGeom prst="mathMultiply">
              <a:avLst>
                <a:gd name="adj1" fmla="val 4618"/>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solidFill>
                  <a:sysClr val="windowText" lastClr="000000"/>
                </a:solidFill>
              </a:endParaRPr>
            </a:p>
          </p:txBody>
        </p:sp>
        <p:sp>
          <p:nvSpPr>
            <p:cNvPr id="119" name="Right Arrow 118"/>
            <p:cNvSpPr/>
            <p:nvPr/>
          </p:nvSpPr>
          <p:spPr>
            <a:xfrm>
              <a:off x="10184008" y="3388406"/>
              <a:ext cx="245247" cy="58884"/>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428" kern="0">
                <a:solidFill>
                  <a:sysClr val="windowText" lastClr="000000"/>
                </a:solidFill>
              </a:endParaRPr>
            </a:p>
          </p:txBody>
        </p:sp>
        <p:sp>
          <p:nvSpPr>
            <p:cNvPr id="120" name="TextBox 119"/>
            <p:cNvSpPr txBox="1"/>
            <p:nvPr/>
          </p:nvSpPr>
          <p:spPr>
            <a:xfrm>
              <a:off x="7875288" y="3269044"/>
              <a:ext cx="481538" cy="312073"/>
            </a:xfrm>
            <a:prstGeom prst="rect">
              <a:avLst/>
            </a:prstGeom>
            <a:noFill/>
          </p:spPr>
          <p:txBody>
            <a:bodyPr wrap="square" rtlCol="0">
              <a:spAutoFit/>
            </a:bodyPr>
            <a:lstStyle/>
            <a:p>
              <a:pPr algn="ctr" defTabSz="932597">
                <a:defRPr/>
              </a:pPr>
              <a:r>
                <a:rPr lang="en-US" sz="1428" kern="0" dirty="0">
                  <a:solidFill>
                    <a:sysClr val="windowText" lastClr="000000"/>
                  </a:solidFill>
                </a:rPr>
                <a:t>W</a:t>
              </a:r>
              <a:r>
                <a:rPr lang="en-US" sz="1428" kern="0" baseline="-25000" dirty="0">
                  <a:solidFill>
                    <a:sysClr val="windowText" lastClr="000000"/>
                  </a:solidFill>
                </a:rPr>
                <a:t>IN</a:t>
              </a:r>
              <a:endParaRPr lang="en-GB" sz="1428" kern="0" baseline="-25000" dirty="0">
                <a:solidFill>
                  <a:sysClr val="windowText" lastClr="000000"/>
                </a:solidFill>
              </a:endParaRPr>
            </a:p>
          </p:txBody>
        </p:sp>
        <p:sp>
          <p:nvSpPr>
            <p:cNvPr id="121" name="TextBox 120"/>
            <p:cNvSpPr txBox="1"/>
            <p:nvPr/>
          </p:nvSpPr>
          <p:spPr>
            <a:xfrm>
              <a:off x="9469099" y="3268499"/>
              <a:ext cx="611348" cy="312073"/>
            </a:xfrm>
            <a:prstGeom prst="rect">
              <a:avLst/>
            </a:prstGeom>
            <a:noFill/>
          </p:spPr>
          <p:txBody>
            <a:bodyPr wrap="square" rtlCol="0">
              <a:spAutoFit/>
            </a:bodyPr>
            <a:lstStyle/>
            <a:p>
              <a:pPr algn="ctr" defTabSz="932597">
                <a:defRPr/>
              </a:pPr>
              <a:r>
                <a:rPr lang="en-US" sz="1428" kern="0" dirty="0">
                  <a:solidFill>
                    <a:sysClr val="windowText" lastClr="000000"/>
                  </a:solidFill>
                </a:rPr>
                <a:t>W</a:t>
              </a:r>
              <a:r>
                <a:rPr lang="en-US" sz="1428" kern="0" baseline="-25000" dirty="0">
                  <a:solidFill>
                    <a:sysClr val="windowText" lastClr="000000"/>
                  </a:solidFill>
                </a:rPr>
                <a:t>OUT</a:t>
              </a:r>
              <a:endParaRPr lang="en-GB" sz="1428" kern="0" baseline="-25000" dirty="0">
                <a:solidFill>
                  <a:sysClr val="windowText" lastClr="000000"/>
                </a:solidFill>
              </a:endParaRPr>
            </a:p>
          </p:txBody>
        </p:sp>
        <p:grpSp>
          <p:nvGrpSpPr>
            <p:cNvPr id="122" name="Group 121"/>
            <p:cNvGrpSpPr/>
            <p:nvPr/>
          </p:nvGrpSpPr>
          <p:grpSpPr>
            <a:xfrm>
              <a:off x="6559788" y="186824"/>
              <a:ext cx="194885" cy="1415117"/>
              <a:chOff x="3323287" y="2156730"/>
              <a:chExt cx="224990" cy="1633720"/>
            </a:xfrm>
          </p:grpSpPr>
          <p:sp>
            <p:nvSpPr>
              <p:cNvPr id="163" name="Rounded Rectangle 162"/>
              <p:cNvSpPr/>
              <p:nvPr/>
            </p:nvSpPr>
            <p:spPr>
              <a:xfrm rot="5400000">
                <a:off x="2618922" y="2861095"/>
                <a:ext cx="1633720"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64" name="Oval 163"/>
              <p:cNvSpPr/>
              <p:nvPr/>
            </p:nvSpPr>
            <p:spPr>
              <a:xfrm rot="5400000">
                <a:off x="3359600" y="2201609"/>
                <a:ext cx="152359" cy="152359"/>
              </a:xfrm>
              <a:prstGeom prst="ellipse">
                <a:avLst/>
              </a:prstGeom>
              <a:solidFill>
                <a:schemeClr val="bg1"/>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5" name="Oval 164"/>
              <p:cNvSpPr/>
              <p:nvPr/>
            </p:nvSpPr>
            <p:spPr>
              <a:xfrm rot="5400000">
                <a:off x="3359585" y="2398985"/>
                <a:ext cx="152359"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6" name="Oval 165"/>
              <p:cNvSpPr/>
              <p:nvPr/>
            </p:nvSpPr>
            <p:spPr>
              <a:xfrm rot="5400000">
                <a:off x="3359572" y="2596357"/>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7" name="Oval 166"/>
              <p:cNvSpPr/>
              <p:nvPr/>
            </p:nvSpPr>
            <p:spPr>
              <a:xfrm rot="5400000">
                <a:off x="3359574" y="2793732"/>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8" name="Oval 167"/>
              <p:cNvSpPr/>
              <p:nvPr/>
            </p:nvSpPr>
            <p:spPr>
              <a:xfrm rot="5400000">
                <a:off x="3359582" y="3384656"/>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9" name="Oval 168"/>
              <p:cNvSpPr/>
              <p:nvPr/>
            </p:nvSpPr>
            <p:spPr>
              <a:xfrm rot="5400000">
                <a:off x="3359583" y="3582030"/>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70" name="Group 169"/>
              <p:cNvGrpSpPr/>
              <p:nvPr/>
            </p:nvGrpSpPr>
            <p:grpSpPr>
              <a:xfrm rot="5400000">
                <a:off x="3322169" y="3142507"/>
                <a:ext cx="227211" cy="45720"/>
                <a:chOff x="3506508" y="2950590"/>
                <a:chExt cx="227211" cy="45720"/>
              </a:xfrm>
            </p:grpSpPr>
            <p:sp>
              <p:nvSpPr>
                <p:cNvPr id="171" name="Oval 170"/>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2" name="Oval 171"/>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3" name="Oval 172"/>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123" name="Plus 122"/>
            <p:cNvSpPr/>
            <p:nvPr/>
          </p:nvSpPr>
          <p:spPr>
            <a:xfrm>
              <a:off x="6549881" y="1631160"/>
              <a:ext cx="214682" cy="214682"/>
            </a:xfrm>
            <a:prstGeom prst="mathPlus">
              <a:avLst>
                <a:gd name="adj1" fmla="val 9264"/>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p>
          </p:txBody>
        </p:sp>
        <p:grpSp>
          <p:nvGrpSpPr>
            <p:cNvPr id="124" name="Group 123"/>
            <p:cNvGrpSpPr/>
            <p:nvPr/>
          </p:nvGrpSpPr>
          <p:grpSpPr>
            <a:xfrm>
              <a:off x="6559788" y="1879589"/>
              <a:ext cx="194885" cy="1415117"/>
              <a:chOff x="3323287" y="2156730"/>
              <a:chExt cx="224990" cy="1633720"/>
            </a:xfrm>
          </p:grpSpPr>
          <p:sp>
            <p:nvSpPr>
              <p:cNvPr id="152" name="Rounded Rectangle 151"/>
              <p:cNvSpPr/>
              <p:nvPr/>
            </p:nvSpPr>
            <p:spPr>
              <a:xfrm rot="5400000">
                <a:off x="2618922" y="2861095"/>
                <a:ext cx="1633720"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53" name="Oval 152"/>
              <p:cNvSpPr/>
              <p:nvPr/>
            </p:nvSpPr>
            <p:spPr>
              <a:xfrm rot="5400000">
                <a:off x="3359600" y="2201609"/>
                <a:ext cx="152359" cy="152359"/>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4" name="Oval 153"/>
              <p:cNvSpPr/>
              <p:nvPr/>
            </p:nvSpPr>
            <p:spPr>
              <a:xfrm rot="5400000">
                <a:off x="3359585" y="2398985"/>
                <a:ext cx="152359" cy="152358"/>
              </a:xfrm>
              <a:prstGeom prst="ellipse">
                <a:avLst/>
              </a:prstGeom>
              <a:solidFill>
                <a:schemeClr val="bg1"/>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5" name="Oval 154"/>
              <p:cNvSpPr/>
              <p:nvPr/>
            </p:nvSpPr>
            <p:spPr>
              <a:xfrm rot="5400000">
                <a:off x="3359572" y="2596357"/>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6" name="Oval 155"/>
              <p:cNvSpPr/>
              <p:nvPr/>
            </p:nvSpPr>
            <p:spPr>
              <a:xfrm rot="5400000">
                <a:off x="3359574" y="2793732"/>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7" name="Oval 156"/>
              <p:cNvSpPr/>
              <p:nvPr/>
            </p:nvSpPr>
            <p:spPr>
              <a:xfrm rot="5400000">
                <a:off x="3359582" y="3384656"/>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8" name="Oval 157"/>
              <p:cNvSpPr/>
              <p:nvPr/>
            </p:nvSpPr>
            <p:spPr>
              <a:xfrm rot="5400000">
                <a:off x="3359583" y="3582030"/>
                <a:ext cx="152359"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59" name="Group 158"/>
              <p:cNvGrpSpPr/>
              <p:nvPr/>
            </p:nvGrpSpPr>
            <p:grpSpPr>
              <a:xfrm rot="5400000">
                <a:off x="3322169" y="3142507"/>
                <a:ext cx="227211" cy="45720"/>
                <a:chOff x="3506508" y="2950590"/>
                <a:chExt cx="227211" cy="45720"/>
              </a:xfrm>
            </p:grpSpPr>
            <p:sp>
              <p:nvSpPr>
                <p:cNvPr id="160" name="Oval 159"/>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1" name="Oval 160"/>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2" name="Oval 161"/>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125" name="Plus 124"/>
            <p:cNvSpPr/>
            <p:nvPr/>
          </p:nvSpPr>
          <p:spPr>
            <a:xfrm>
              <a:off x="6549881" y="3323924"/>
              <a:ext cx="214682" cy="214682"/>
            </a:xfrm>
            <a:prstGeom prst="mathPlus">
              <a:avLst>
                <a:gd name="adj1" fmla="val 9264"/>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p>
          </p:txBody>
        </p:sp>
        <p:sp>
          <p:nvSpPr>
            <p:cNvPr id="127" name="Plus 126"/>
            <p:cNvSpPr/>
            <p:nvPr/>
          </p:nvSpPr>
          <p:spPr>
            <a:xfrm>
              <a:off x="6541195" y="4810944"/>
              <a:ext cx="214682" cy="214682"/>
            </a:xfrm>
            <a:prstGeom prst="mathPlus">
              <a:avLst>
                <a:gd name="adj1" fmla="val 9264"/>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p>
          </p:txBody>
        </p:sp>
        <p:grpSp>
          <p:nvGrpSpPr>
            <p:cNvPr id="128" name="Group 127"/>
            <p:cNvGrpSpPr/>
            <p:nvPr/>
          </p:nvGrpSpPr>
          <p:grpSpPr>
            <a:xfrm>
              <a:off x="6564953" y="5054844"/>
              <a:ext cx="194885" cy="1415117"/>
              <a:chOff x="3323287" y="2156730"/>
              <a:chExt cx="224990" cy="1633720"/>
            </a:xfrm>
          </p:grpSpPr>
          <p:sp>
            <p:nvSpPr>
              <p:cNvPr id="130" name="Rounded Rectangle 129"/>
              <p:cNvSpPr/>
              <p:nvPr/>
            </p:nvSpPr>
            <p:spPr>
              <a:xfrm rot="5400000">
                <a:off x="2618922" y="2861095"/>
                <a:ext cx="1633720"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31" name="Oval 130"/>
              <p:cNvSpPr/>
              <p:nvPr/>
            </p:nvSpPr>
            <p:spPr>
              <a:xfrm rot="5400000">
                <a:off x="3359600" y="2201609"/>
                <a:ext cx="152359" cy="152359"/>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2" name="Oval 131"/>
              <p:cNvSpPr/>
              <p:nvPr/>
            </p:nvSpPr>
            <p:spPr>
              <a:xfrm rot="5400000">
                <a:off x="3359585" y="2398985"/>
                <a:ext cx="152359" cy="152358"/>
              </a:xfrm>
              <a:prstGeom prst="ellipse">
                <a:avLst/>
              </a:prstGeom>
              <a:solidFill>
                <a:schemeClr val="bg1"/>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3" name="Oval 132"/>
              <p:cNvSpPr/>
              <p:nvPr/>
            </p:nvSpPr>
            <p:spPr>
              <a:xfrm rot="5400000">
                <a:off x="3359572" y="2596357"/>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4" name="Oval 133"/>
              <p:cNvSpPr/>
              <p:nvPr/>
            </p:nvSpPr>
            <p:spPr>
              <a:xfrm rot="5400000">
                <a:off x="3359574" y="2793732"/>
                <a:ext cx="152359"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5" name="Oval 134"/>
              <p:cNvSpPr/>
              <p:nvPr/>
            </p:nvSpPr>
            <p:spPr>
              <a:xfrm rot="5400000">
                <a:off x="3359582" y="3384656"/>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6" name="Oval 135"/>
              <p:cNvSpPr/>
              <p:nvPr/>
            </p:nvSpPr>
            <p:spPr>
              <a:xfrm rot="5400000">
                <a:off x="3359583" y="3582030"/>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37" name="Group 136"/>
              <p:cNvGrpSpPr/>
              <p:nvPr/>
            </p:nvGrpSpPr>
            <p:grpSpPr>
              <a:xfrm rot="5400000">
                <a:off x="3322169" y="3142507"/>
                <a:ext cx="227211" cy="45720"/>
                <a:chOff x="3506508" y="2950590"/>
                <a:chExt cx="227211" cy="45720"/>
              </a:xfrm>
            </p:grpSpPr>
            <p:sp>
              <p:nvSpPr>
                <p:cNvPr id="138" name="Oval 137"/>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9" name="Oval 138"/>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0" name="Oval 139"/>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129" name="Right Arrow 128"/>
            <p:cNvSpPr/>
            <p:nvPr/>
          </p:nvSpPr>
          <p:spPr>
            <a:xfrm>
              <a:off x="6863088" y="3400535"/>
              <a:ext cx="245247" cy="58884"/>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428" kern="0">
                <a:solidFill>
                  <a:sysClr val="windowText" lastClr="000000"/>
                </a:solidFill>
              </a:endParaRPr>
            </a:p>
          </p:txBody>
        </p:sp>
        <p:sp>
          <p:nvSpPr>
            <p:cNvPr id="183" name="TextBox 182"/>
            <p:cNvSpPr txBox="1"/>
            <p:nvPr/>
          </p:nvSpPr>
          <p:spPr>
            <a:xfrm rot="16200000">
              <a:off x="5928532" y="712352"/>
              <a:ext cx="882575" cy="343492"/>
            </a:xfrm>
            <a:prstGeom prst="rect">
              <a:avLst/>
            </a:prstGeom>
            <a:noFill/>
          </p:spPr>
          <p:txBody>
            <a:bodyPr wrap="square" rtlCol="0">
              <a:spAutoFit/>
            </a:bodyPr>
            <a:lstStyle/>
            <a:p>
              <a:pPr algn="ctr" defTabSz="932597">
                <a:defRPr/>
              </a:pPr>
              <a:r>
                <a:rPr lang="en-US" sz="1632" kern="0" dirty="0">
                  <a:solidFill>
                    <a:sysClr val="windowText" lastClr="000000"/>
                  </a:solidFill>
                </a:rPr>
                <a:t>w</a:t>
              </a:r>
              <a:r>
                <a:rPr lang="en-US" sz="1632" kern="0" baseline="-25000" dirty="0">
                  <a:solidFill>
                    <a:sysClr val="windowText" lastClr="000000"/>
                  </a:solidFill>
                </a:rPr>
                <a:t>t+2</a:t>
              </a:r>
              <a:endParaRPr lang="en-GB" sz="1632" kern="0" baseline="-25000" dirty="0">
                <a:solidFill>
                  <a:sysClr val="windowText" lastClr="000000"/>
                </a:solidFill>
              </a:endParaRPr>
            </a:p>
          </p:txBody>
        </p:sp>
        <p:sp>
          <p:nvSpPr>
            <p:cNvPr id="184" name="TextBox 183"/>
            <p:cNvSpPr txBox="1"/>
            <p:nvPr/>
          </p:nvSpPr>
          <p:spPr>
            <a:xfrm rot="16200000">
              <a:off x="5930921" y="2408701"/>
              <a:ext cx="882575" cy="343492"/>
            </a:xfrm>
            <a:prstGeom prst="rect">
              <a:avLst/>
            </a:prstGeom>
            <a:noFill/>
          </p:spPr>
          <p:txBody>
            <a:bodyPr wrap="square" rtlCol="0">
              <a:spAutoFit/>
            </a:bodyPr>
            <a:lstStyle/>
            <a:p>
              <a:pPr algn="ctr" defTabSz="932597">
                <a:defRPr/>
              </a:pPr>
              <a:r>
                <a:rPr lang="en-US" sz="1632" kern="0" dirty="0">
                  <a:solidFill>
                    <a:sysClr val="windowText" lastClr="000000"/>
                  </a:solidFill>
                </a:rPr>
                <a:t>w</a:t>
              </a:r>
              <a:r>
                <a:rPr lang="en-US" sz="1632" kern="0" baseline="-25000" dirty="0">
                  <a:solidFill>
                    <a:sysClr val="windowText" lastClr="000000"/>
                  </a:solidFill>
                </a:rPr>
                <a:t>t+1</a:t>
              </a:r>
              <a:endParaRPr lang="en-GB" sz="1632" kern="0" baseline="-25000" dirty="0">
                <a:solidFill>
                  <a:sysClr val="windowText" lastClr="000000"/>
                </a:solidFill>
              </a:endParaRPr>
            </a:p>
          </p:txBody>
        </p:sp>
        <p:sp>
          <p:nvSpPr>
            <p:cNvPr id="185" name="TextBox 184"/>
            <p:cNvSpPr txBox="1"/>
            <p:nvPr/>
          </p:nvSpPr>
          <p:spPr>
            <a:xfrm rot="5400000">
              <a:off x="10444383" y="3216661"/>
              <a:ext cx="882575" cy="343492"/>
            </a:xfrm>
            <a:prstGeom prst="rect">
              <a:avLst/>
            </a:prstGeom>
            <a:noFill/>
          </p:spPr>
          <p:txBody>
            <a:bodyPr wrap="square" rtlCol="0">
              <a:spAutoFit/>
            </a:bodyPr>
            <a:lstStyle/>
            <a:p>
              <a:pPr algn="ctr" defTabSz="932597">
                <a:defRPr/>
              </a:pPr>
              <a:r>
                <a:rPr lang="en-US" sz="1632" kern="0" dirty="0" err="1">
                  <a:solidFill>
                    <a:sysClr val="windowText" lastClr="000000"/>
                  </a:solidFill>
                </a:rPr>
                <a:t>w</a:t>
              </a:r>
              <a:r>
                <a:rPr lang="en-US" sz="1632" kern="0" baseline="-25000" dirty="0" err="1">
                  <a:solidFill>
                    <a:sysClr val="windowText" lastClr="000000"/>
                  </a:solidFill>
                </a:rPr>
                <a:t>t</a:t>
              </a:r>
              <a:endParaRPr lang="en-GB" sz="1632" kern="0" baseline="-25000" dirty="0">
                <a:solidFill>
                  <a:sysClr val="windowText" lastClr="000000"/>
                </a:solidFill>
              </a:endParaRPr>
            </a:p>
          </p:txBody>
        </p:sp>
        <p:sp>
          <p:nvSpPr>
            <p:cNvPr id="186" name="TextBox 185"/>
            <p:cNvSpPr txBox="1"/>
            <p:nvPr/>
          </p:nvSpPr>
          <p:spPr>
            <a:xfrm rot="16200000">
              <a:off x="5936934" y="5553465"/>
              <a:ext cx="882575" cy="343492"/>
            </a:xfrm>
            <a:prstGeom prst="rect">
              <a:avLst/>
            </a:prstGeom>
            <a:noFill/>
          </p:spPr>
          <p:txBody>
            <a:bodyPr wrap="square" rtlCol="0">
              <a:spAutoFit/>
            </a:bodyPr>
            <a:lstStyle/>
            <a:p>
              <a:pPr algn="ctr" defTabSz="932597">
                <a:defRPr/>
              </a:pPr>
              <a:r>
                <a:rPr lang="en-US" sz="1632" kern="0" dirty="0">
                  <a:solidFill>
                    <a:sysClr val="windowText" lastClr="000000"/>
                  </a:solidFill>
                </a:rPr>
                <a:t>w</a:t>
              </a:r>
              <a:r>
                <a:rPr lang="en-US" sz="1632" kern="0" baseline="-25000" dirty="0">
                  <a:solidFill>
                    <a:sysClr val="windowText" lastClr="000000"/>
                  </a:solidFill>
                </a:rPr>
                <a:t>t-2</a:t>
              </a:r>
              <a:endParaRPr lang="en-GB" sz="1632" kern="0" baseline="-25000" dirty="0">
                <a:solidFill>
                  <a:sysClr val="windowText" lastClr="000000"/>
                </a:solidFill>
              </a:endParaRPr>
            </a:p>
          </p:txBody>
        </p:sp>
        <p:sp>
          <p:nvSpPr>
            <p:cNvPr id="187" name="TextBox 186"/>
            <p:cNvSpPr txBox="1"/>
            <p:nvPr/>
          </p:nvSpPr>
          <p:spPr>
            <a:xfrm rot="16200000">
              <a:off x="5934718" y="4001452"/>
              <a:ext cx="882575" cy="343492"/>
            </a:xfrm>
            <a:prstGeom prst="rect">
              <a:avLst/>
            </a:prstGeom>
            <a:noFill/>
          </p:spPr>
          <p:txBody>
            <a:bodyPr wrap="square" rtlCol="0">
              <a:spAutoFit/>
            </a:bodyPr>
            <a:lstStyle/>
            <a:p>
              <a:pPr algn="ctr" defTabSz="932597">
                <a:defRPr/>
              </a:pPr>
              <a:r>
                <a:rPr lang="en-US" sz="1632" kern="0" dirty="0">
                  <a:solidFill>
                    <a:sysClr val="windowText" lastClr="000000"/>
                  </a:solidFill>
                </a:rPr>
                <a:t>w</a:t>
              </a:r>
              <a:r>
                <a:rPr lang="en-US" sz="1632" kern="0" baseline="-25000" dirty="0">
                  <a:solidFill>
                    <a:sysClr val="windowText" lastClr="000000"/>
                  </a:solidFill>
                </a:rPr>
                <a:t>t-1</a:t>
              </a:r>
              <a:endParaRPr lang="en-GB" sz="1632" kern="0" baseline="-25000" dirty="0">
                <a:solidFill>
                  <a:sysClr val="windowText" lastClr="000000"/>
                </a:solidFill>
              </a:endParaRPr>
            </a:p>
          </p:txBody>
        </p:sp>
        <p:sp>
          <p:nvSpPr>
            <p:cNvPr id="194" name="TextBox 193"/>
            <p:cNvSpPr txBox="1"/>
            <p:nvPr/>
          </p:nvSpPr>
          <p:spPr>
            <a:xfrm>
              <a:off x="6840459" y="4106481"/>
              <a:ext cx="882575" cy="343492"/>
            </a:xfrm>
            <a:prstGeom prst="rect">
              <a:avLst/>
            </a:prstGeom>
            <a:noFill/>
          </p:spPr>
          <p:txBody>
            <a:bodyPr wrap="square" rtlCol="0">
              <a:spAutoFit/>
            </a:bodyPr>
            <a:lstStyle/>
            <a:p>
              <a:pPr algn="ctr" defTabSz="932597">
                <a:defRPr/>
              </a:pPr>
              <a:r>
                <a:rPr lang="en-US" sz="1632" kern="0" dirty="0" err="1">
                  <a:solidFill>
                    <a:sysClr val="windowText" lastClr="000000"/>
                  </a:solidFill>
                </a:rPr>
                <a:t>w</a:t>
              </a:r>
              <a:r>
                <a:rPr lang="en-US" sz="1632" kern="0" baseline="-25000" dirty="0" err="1">
                  <a:solidFill>
                    <a:sysClr val="windowText" lastClr="000000"/>
                  </a:solidFill>
                </a:rPr>
                <a:t>t</a:t>
              </a:r>
              <a:r>
                <a:rPr lang="en-US" sz="1632" kern="0" baseline="-25000" dirty="0">
                  <a:solidFill>
                    <a:sysClr val="windowText" lastClr="000000"/>
                  </a:solidFill>
                </a:rPr>
                <a:t>*</a:t>
              </a:r>
              <a:endParaRPr lang="en-GB" sz="1632" kern="0" baseline="-25000" dirty="0">
                <a:solidFill>
                  <a:sysClr val="windowText" lastClr="000000"/>
                </a:solidFill>
              </a:endParaRPr>
            </a:p>
          </p:txBody>
        </p:sp>
      </p:grpSp>
      <p:sp>
        <p:nvSpPr>
          <p:cNvPr id="195" name="TextBox 194"/>
          <p:cNvSpPr txBox="1"/>
          <p:nvPr/>
        </p:nvSpPr>
        <p:spPr>
          <a:xfrm>
            <a:off x="5431682" y="6512144"/>
            <a:ext cx="1573115" cy="286306"/>
          </a:xfrm>
          <a:prstGeom prst="rect">
            <a:avLst/>
          </a:prstGeom>
          <a:noFill/>
        </p:spPr>
        <p:txBody>
          <a:bodyPr wrap="none" rtlCol="0">
            <a:spAutoFit/>
          </a:bodyPr>
          <a:lstStyle/>
          <a:p>
            <a:pPr algn="ctr" defTabSz="932597">
              <a:defRPr/>
            </a:pPr>
            <a:r>
              <a:rPr lang="en-US" sz="1224" kern="0" dirty="0">
                <a:solidFill>
                  <a:sysClr val="windowText" lastClr="000000"/>
                </a:solidFill>
              </a:rPr>
              <a:t>(</a:t>
            </a:r>
            <a:r>
              <a:rPr lang="en-GB" sz="1224" kern="0" dirty="0">
                <a:solidFill>
                  <a:sysClr val="windowText" lastClr="000000"/>
                </a:solidFill>
                <a:hlinkClick r:id="rId5"/>
              </a:rPr>
              <a:t>Mikolov</a:t>
            </a:r>
            <a:r>
              <a:rPr lang="en-US" sz="1224" kern="0" dirty="0">
                <a:solidFill>
                  <a:sysClr val="windowText" lastClr="000000"/>
                </a:solidFill>
                <a:hlinkClick r:id="rId5"/>
              </a:rPr>
              <a:t> et al., 2013</a:t>
            </a:r>
            <a:r>
              <a:rPr lang="en-US" sz="1224" kern="0" dirty="0">
                <a:solidFill>
                  <a:sysClr val="windowText" lastClr="000000"/>
                </a:solidFill>
              </a:rPr>
              <a:t>)</a:t>
            </a:r>
            <a:endParaRPr lang="en-GB" sz="1224" kern="0" dirty="0">
              <a:solidFill>
                <a:sysClr val="windowText" lastClr="000000"/>
              </a:solidFill>
            </a:endParaRPr>
          </a:p>
        </p:txBody>
      </p:sp>
    </p:spTree>
    <p:extLst>
      <p:ext uri="{BB962C8B-B14F-4D97-AF65-F5344CB8AC3E}">
        <p14:creationId xmlns:p14="http://schemas.microsoft.com/office/powerpoint/2010/main" val="1455743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80530" y="986201"/>
            <a:ext cx="8784559" cy="5230067"/>
          </a:xfrm>
          <a:prstGeom prst="rect">
            <a:avLst/>
          </a:prstGeom>
        </p:spPr>
      </p:pic>
    </p:spTree>
    <p:extLst>
      <p:ext uri="{BB962C8B-B14F-4D97-AF65-F5344CB8AC3E}">
        <p14:creationId xmlns:p14="http://schemas.microsoft.com/office/powerpoint/2010/main" val="280527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47834" y="684880"/>
            <a:ext cx="10472358" cy="5624764"/>
          </a:xfrm>
          <a:prstGeom prst="rect">
            <a:avLst/>
          </a:prstGeom>
        </p:spPr>
      </p:pic>
    </p:spTree>
    <p:extLst>
      <p:ext uri="{BB962C8B-B14F-4D97-AF65-F5344CB8AC3E}">
        <p14:creationId xmlns:p14="http://schemas.microsoft.com/office/powerpoint/2010/main" val="114563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4488" dirty="0"/>
              <a:t>Word analogies with word2vec</a:t>
            </a:r>
            <a:endParaRPr lang="en-GB" sz="4488" dirty="0"/>
          </a:p>
        </p:txBody>
      </p:sp>
      <p:pic>
        <p:nvPicPr>
          <p:cNvPr id="6" name="Picture Placeholder 5"/>
          <p:cNvPicPr>
            <a:picLocks noGrp="1" noChangeAspect="1"/>
          </p:cNvPicPr>
          <p:nvPr>
            <p:ph type="pic" idx="1"/>
          </p:nvPr>
        </p:nvPicPr>
        <p:blipFill>
          <a:blip r:embed="rId3"/>
          <a:srcRect l="2424" r="2424"/>
          <a:stretch>
            <a:fillRect/>
          </a:stretch>
        </p:blipFill>
        <p:spPr>
          <a:xfrm>
            <a:off x="5287122" y="1007083"/>
            <a:ext cx="6295965" cy="5505061"/>
          </a:xfrm>
          <a:prstGeom prst="rect">
            <a:avLst/>
          </a:prstGeom>
        </p:spPr>
      </p:pic>
      <p:pic>
        <p:nvPicPr>
          <p:cNvPr id="7" name="Picture 6"/>
          <p:cNvPicPr>
            <a:picLocks noChangeAspect="1"/>
          </p:cNvPicPr>
          <p:nvPr/>
        </p:nvPicPr>
        <p:blipFill>
          <a:blip r:embed="rId4"/>
          <a:stretch>
            <a:fillRect/>
          </a:stretch>
        </p:blipFill>
        <p:spPr>
          <a:xfrm>
            <a:off x="163761" y="3047905"/>
            <a:ext cx="4913657" cy="3061137"/>
          </a:xfrm>
          <a:prstGeom prst="rect">
            <a:avLst/>
          </a:prstGeom>
        </p:spPr>
      </p:pic>
      <p:sp>
        <p:nvSpPr>
          <p:cNvPr id="5" name="Text Placeholder 4"/>
          <p:cNvSpPr>
            <a:spLocks noGrp="1"/>
          </p:cNvSpPr>
          <p:nvPr>
            <p:ph type="body" sz="half" idx="2"/>
          </p:nvPr>
        </p:nvSpPr>
        <p:spPr>
          <a:xfrm>
            <a:off x="857388" y="2229672"/>
            <a:ext cx="4010518" cy="686919"/>
          </a:xfrm>
        </p:spPr>
        <p:txBody>
          <a:bodyPr/>
          <a:lstStyle/>
          <a:p>
            <a:endParaRPr lang="en-US" dirty="0"/>
          </a:p>
          <a:p>
            <a:pPr algn="ctr"/>
            <a:r>
              <a:rPr lang="en-US" dirty="0"/>
              <a:t>[king] – [man] + [woman] ≈ [queen]</a:t>
            </a:r>
            <a:endParaRPr lang="en-GB" dirty="0"/>
          </a:p>
        </p:txBody>
      </p:sp>
      <p:sp>
        <p:nvSpPr>
          <p:cNvPr id="8" name="TextBox 7"/>
          <p:cNvSpPr txBox="1"/>
          <p:nvPr/>
        </p:nvSpPr>
        <p:spPr>
          <a:xfrm>
            <a:off x="5431682" y="6512144"/>
            <a:ext cx="1573115" cy="286306"/>
          </a:xfrm>
          <a:prstGeom prst="rect">
            <a:avLst/>
          </a:prstGeom>
          <a:noFill/>
        </p:spPr>
        <p:txBody>
          <a:bodyPr wrap="none" rtlCol="0">
            <a:spAutoFit/>
          </a:bodyPr>
          <a:lstStyle/>
          <a:p>
            <a:pPr algn="ctr" defTabSz="932597">
              <a:defRPr/>
            </a:pPr>
            <a:r>
              <a:rPr lang="en-US" sz="1224" kern="0" dirty="0">
                <a:solidFill>
                  <a:sysClr val="windowText" lastClr="000000"/>
                </a:solidFill>
              </a:rPr>
              <a:t>(</a:t>
            </a:r>
            <a:r>
              <a:rPr lang="en-GB" sz="1224" kern="0" dirty="0">
                <a:solidFill>
                  <a:sysClr val="windowText" lastClr="000000"/>
                </a:solidFill>
                <a:hlinkClick r:id="rId5"/>
              </a:rPr>
              <a:t>Mikolov</a:t>
            </a:r>
            <a:r>
              <a:rPr lang="en-US" sz="1224" kern="0" dirty="0">
                <a:solidFill>
                  <a:sysClr val="windowText" lastClr="000000"/>
                </a:solidFill>
                <a:hlinkClick r:id="rId5"/>
              </a:rPr>
              <a:t> et al., 2013</a:t>
            </a:r>
            <a:r>
              <a:rPr lang="en-US" sz="1224" kern="0" dirty="0">
                <a:solidFill>
                  <a:sysClr val="windowText" lastClr="000000"/>
                </a:solidFill>
              </a:rPr>
              <a:t>)</a:t>
            </a:r>
            <a:endParaRPr lang="en-GB" sz="1224" kern="0" dirty="0">
              <a:solidFill>
                <a:sysClr val="windowText" lastClr="000000"/>
              </a:solidFill>
            </a:endParaRPr>
          </a:p>
        </p:txBody>
      </p:sp>
    </p:spTree>
    <p:extLst>
      <p:ext uri="{BB962C8B-B14F-4D97-AF65-F5344CB8AC3E}">
        <p14:creationId xmlns:p14="http://schemas.microsoft.com/office/powerpoint/2010/main" val="2007819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72" dirty="0"/>
              <a:t>Word analogies can work in underlying data too</a:t>
            </a:r>
            <a:endParaRPr lang="en-GB" sz="3672" dirty="0"/>
          </a:p>
        </p:txBody>
      </p:sp>
      <p:sp>
        <p:nvSpPr>
          <p:cNvPr id="4" name="Rounded Rectangle 3"/>
          <p:cNvSpPr/>
          <p:nvPr/>
        </p:nvSpPr>
        <p:spPr>
          <a:xfrm>
            <a:off x="3516183" y="2507157"/>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5" name="Oval 4"/>
          <p:cNvSpPr/>
          <p:nvPr/>
        </p:nvSpPr>
        <p:spPr>
          <a:xfrm>
            <a:off x="3603612"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 name="Oval 5"/>
          <p:cNvSpPr/>
          <p:nvPr/>
        </p:nvSpPr>
        <p:spPr>
          <a:xfrm>
            <a:off x="4062644" y="254481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 name="Oval 6"/>
          <p:cNvSpPr/>
          <p:nvPr/>
        </p:nvSpPr>
        <p:spPr>
          <a:xfrm>
            <a:off x="4521674" y="254481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 name="Oval 7"/>
          <p:cNvSpPr/>
          <p:nvPr/>
        </p:nvSpPr>
        <p:spPr>
          <a:xfrm>
            <a:off x="4980706" y="254481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 name="Oval 9"/>
          <p:cNvSpPr/>
          <p:nvPr/>
        </p:nvSpPr>
        <p:spPr>
          <a:xfrm>
            <a:off x="5437418"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 name="Oval 10"/>
          <p:cNvSpPr/>
          <p:nvPr/>
        </p:nvSpPr>
        <p:spPr>
          <a:xfrm>
            <a:off x="5896447"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2" name="Oval 11"/>
          <p:cNvSpPr/>
          <p:nvPr/>
        </p:nvSpPr>
        <p:spPr>
          <a:xfrm>
            <a:off x="6355479"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3" name="Oval 12"/>
          <p:cNvSpPr/>
          <p:nvPr/>
        </p:nvSpPr>
        <p:spPr>
          <a:xfrm>
            <a:off x="6814511"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8" name="TextBox 17"/>
          <p:cNvSpPr txBox="1"/>
          <p:nvPr/>
        </p:nvSpPr>
        <p:spPr>
          <a:xfrm>
            <a:off x="2423730" y="2555190"/>
            <a:ext cx="780182" cy="350330"/>
          </a:xfrm>
          <a:prstGeom prst="rect">
            <a:avLst/>
          </a:prstGeom>
          <a:noFill/>
        </p:spPr>
        <p:txBody>
          <a:bodyPr wrap="none" rtlCol="0">
            <a:spAutoFit/>
          </a:bodyPr>
          <a:lstStyle/>
          <a:p>
            <a:pPr algn="r" defTabSz="932597">
              <a:defRPr/>
            </a:pPr>
            <a:r>
              <a:rPr lang="en-US" sz="1632" kern="0" dirty="0" err="1">
                <a:solidFill>
                  <a:sysClr val="windowText" lastClr="000000"/>
                </a:solidFill>
              </a:rPr>
              <a:t>seattle</a:t>
            </a:r>
            <a:endParaRPr lang="en-US" sz="1632" kern="0" dirty="0">
              <a:solidFill>
                <a:sysClr val="windowText" lastClr="000000"/>
              </a:solidFill>
            </a:endParaRPr>
          </a:p>
        </p:txBody>
      </p:sp>
      <p:cxnSp>
        <p:nvCxnSpPr>
          <p:cNvPr id="22" name="Straight Arrow Connector 21"/>
          <p:cNvCxnSpPr>
            <a:stCxn id="35" idx="2"/>
          </p:cNvCxnSpPr>
          <p:nvPr/>
        </p:nvCxnSpPr>
        <p:spPr>
          <a:xfrm flipH="1">
            <a:off x="4212919" y="2256672"/>
            <a:ext cx="4275" cy="179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44019" y="1724345"/>
            <a:ext cx="631404" cy="286306"/>
          </a:xfrm>
          <a:prstGeom prst="rect">
            <a:avLst/>
          </a:prstGeom>
          <a:noFill/>
        </p:spPr>
        <p:txBody>
          <a:bodyPr wrap="none" rtlCol="0">
            <a:spAutoFit/>
          </a:bodyPr>
          <a:lstStyle/>
          <a:p>
            <a:pPr algn="ctr" defTabSz="932597">
              <a:defRPr/>
            </a:pPr>
            <a:r>
              <a:rPr lang="en-US" sz="1224" kern="0" dirty="0" err="1">
                <a:solidFill>
                  <a:sysClr val="windowText" lastClr="000000"/>
                </a:solidFill>
              </a:rPr>
              <a:t>seattle</a:t>
            </a:r>
            <a:endParaRPr lang="en-US" sz="1224" kern="0" dirty="0">
              <a:solidFill>
                <a:sysClr val="windowText" lastClr="000000"/>
              </a:solidFill>
            </a:endParaRPr>
          </a:p>
        </p:txBody>
      </p:sp>
      <p:cxnSp>
        <p:nvCxnSpPr>
          <p:cNvPr id="24" name="Straight Arrow Connector 23"/>
          <p:cNvCxnSpPr/>
          <p:nvPr/>
        </p:nvCxnSpPr>
        <p:spPr>
          <a:xfrm flipH="1">
            <a:off x="5128352" y="2251576"/>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53732" y="1725905"/>
            <a:ext cx="642849" cy="286306"/>
          </a:xfrm>
          <a:prstGeom prst="rect">
            <a:avLst/>
          </a:prstGeom>
          <a:noFill/>
        </p:spPr>
        <p:txBody>
          <a:bodyPr wrap="none" rtlCol="0">
            <a:spAutoFit/>
          </a:bodyPr>
          <a:lstStyle/>
          <a:p>
            <a:pPr algn="ctr" defTabSz="932597">
              <a:defRPr/>
            </a:pPr>
            <a:r>
              <a:rPr lang="en-US" sz="1224" kern="0" dirty="0" err="1">
                <a:solidFill>
                  <a:sysClr val="windowText" lastClr="000000"/>
                </a:solidFill>
              </a:rPr>
              <a:t>denver</a:t>
            </a:r>
            <a:endParaRPr lang="en-US" sz="1224" kern="0" dirty="0">
              <a:solidFill>
                <a:sysClr val="windowText" lastClr="000000"/>
              </a:solidFill>
            </a:endParaRPr>
          </a:p>
        </p:txBody>
      </p:sp>
      <p:cxnSp>
        <p:nvCxnSpPr>
          <p:cNvPr id="30" name="Straight Arrow Connector 29"/>
          <p:cNvCxnSpPr>
            <a:stCxn id="23" idx="2"/>
          </p:cNvCxnSpPr>
          <p:nvPr/>
        </p:nvCxnSpPr>
        <p:spPr>
          <a:xfrm>
            <a:off x="3759721" y="2010652"/>
            <a:ext cx="0" cy="425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2"/>
          </p:cNvCxnSpPr>
          <p:nvPr/>
        </p:nvCxnSpPr>
        <p:spPr>
          <a:xfrm>
            <a:off x="4675157" y="2012211"/>
            <a:ext cx="0"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808301" y="1970366"/>
            <a:ext cx="817785" cy="286306"/>
          </a:xfrm>
          <a:prstGeom prst="rect">
            <a:avLst/>
          </a:prstGeom>
          <a:noFill/>
        </p:spPr>
        <p:txBody>
          <a:bodyPr wrap="none" rtlCol="0">
            <a:spAutoFit/>
          </a:bodyPr>
          <a:lstStyle/>
          <a:p>
            <a:pPr algn="ctr" defTabSz="932597">
              <a:defRPr/>
            </a:pPr>
            <a:r>
              <a:rPr lang="en-US" sz="1224" kern="0" dirty="0" err="1">
                <a:solidFill>
                  <a:sysClr val="windowText" lastClr="000000"/>
                </a:solidFill>
              </a:rPr>
              <a:t>seahawks</a:t>
            </a:r>
            <a:endParaRPr lang="en-US" sz="1224" kern="0" dirty="0">
              <a:solidFill>
                <a:sysClr val="windowText" lastClr="000000"/>
              </a:solidFill>
            </a:endParaRPr>
          </a:p>
        </p:txBody>
      </p:sp>
      <p:sp>
        <p:nvSpPr>
          <p:cNvPr id="36" name="TextBox 35"/>
          <p:cNvSpPr txBox="1"/>
          <p:nvPr/>
        </p:nvSpPr>
        <p:spPr>
          <a:xfrm>
            <a:off x="4740826" y="1978920"/>
            <a:ext cx="709880" cy="286306"/>
          </a:xfrm>
          <a:prstGeom prst="rect">
            <a:avLst/>
          </a:prstGeom>
          <a:noFill/>
        </p:spPr>
        <p:txBody>
          <a:bodyPr wrap="none" rtlCol="0">
            <a:spAutoFit/>
          </a:bodyPr>
          <a:lstStyle/>
          <a:p>
            <a:pPr algn="ctr" defTabSz="932597">
              <a:defRPr/>
            </a:pPr>
            <a:r>
              <a:rPr lang="en-US" sz="1224" kern="0" dirty="0">
                <a:solidFill>
                  <a:sysClr val="windowText" lastClr="000000"/>
                </a:solidFill>
              </a:rPr>
              <a:t>broncos</a:t>
            </a:r>
          </a:p>
        </p:txBody>
      </p:sp>
      <p:cxnSp>
        <p:nvCxnSpPr>
          <p:cNvPr id="41" name="Straight Arrow Connector 40"/>
          <p:cNvCxnSpPr/>
          <p:nvPr/>
        </p:nvCxnSpPr>
        <p:spPr>
          <a:xfrm flipH="1">
            <a:off x="6046451" y="2252247"/>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274283" y="1726575"/>
            <a:ext cx="637944" cy="286306"/>
          </a:xfrm>
          <a:prstGeom prst="rect">
            <a:avLst/>
          </a:prstGeom>
          <a:noFill/>
        </p:spPr>
        <p:txBody>
          <a:bodyPr wrap="none" rtlCol="0">
            <a:spAutoFit/>
          </a:bodyPr>
          <a:lstStyle/>
          <a:p>
            <a:pPr algn="ctr" defTabSz="932597">
              <a:defRPr/>
            </a:pPr>
            <a:r>
              <a:rPr lang="en-US" sz="1224" kern="0" dirty="0">
                <a:solidFill>
                  <a:sysClr val="windowText" lastClr="000000"/>
                </a:solidFill>
              </a:rPr>
              <a:t>jerseys</a:t>
            </a:r>
          </a:p>
        </p:txBody>
      </p:sp>
      <p:cxnSp>
        <p:nvCxnSpPr>
          <p:cNvPr id="43" name="Straight Arrow Connector 42"/>
          <p:cNvCxnSpPr>
            <a:stCxn id="42" idx="2"/>
          </p:cNvCxnSpPr>
          <p:nvPr/>
        </p:nvCxnSpPr>
        <p:spPr>
          <a:xfrm>
            <a:off x="5593256" y="2012881"/>
            <a:ext cx="1"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607426" y="1979590"/>
            <a:ext cx="812879" cy="286306"/>
          </a:xfrm>
          <a:prstGeom prst="rect">
            <a:avLst/>
          </a:prstGeom>
          <a:noFill/>
        </p:spPr>
        <p:txBody>
          <a:bodyPr wrap="none" rtlCol="0">
            <a:spAutoFit/>
          </a:bodyPr>
          <a:lstStyle/>
          <a:p>
            <a:pPr algn="ctr" defTabSz="932597">
              <a:defRPr/>
            </a:pPr>
            <a:r>
              <a:rPr lang="en-US" sz="1224" kern="0" dirty="0">
                <a:solidFill>
                  <a:sysClr val="windowText" lastClr="000000"/>
                </a:solidFill>
              </a:rPr>
              <a:t>highlights</a:t>
            </a:r>
          </a:p>
        </p:txBody>
      </p:sp>
      <p:cxnSp>
        <p:nvCxnSpPr>
          <p:cNvPr id="45" name="Straight Arrow Connector 44"/>
          <p:cNvCxnSpPr/>
          <p:nvPr/>
        </p:nvCxnSpPr>
        <p:spPr>
          <a:xfrm flipH="1">
            <a:off x="6964550" y="2251576"/>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208732" y="1725905"/>
            <a:ext cx="605246" cy="286306"/>
          </a:xfrm>
          <a:prstGeom prst="rect">
            <a:avLst/>
          </a:prstGeom>
          <a:noFill/>
        </p:spPr>
        <p:txBody>
          <a:bodyPr wrap="none" rtlCol="0">
            <a:spAutoFit/>
          </a:bodyPr>
          <a:lstStyle/>
          <a:p>
            <a:pPr algn="ctr" defTabSz="932597">
              <a:defRPr/>
            </a:pPr>
            <a:r>
              <a:rPr lang="en-US" sz="1224" kern="0" dirty="0" err="1">
                <a:solidFill>
                  <a:sysClr val="windowText" lastClr="000000"/>
                </a:solidFill>
              </a:rPr>
              <a:t>wilson</a:t>
            </a:r>
            <a:endParaRPr lang="en-US" sz="1224" kern="0" dirty="0">
              <a:solidFill>
                <a:sysClr val="windowText" lastClr="000000"/>
              </a:solidFill>
            </a:endParaRPr>
          </a:p>
        </p:txBody>
      </p:sp>
      <p:cxnSp>
        <p:nvCxnSpPr>
          <p:cNvPr id="47" name="Straight Arrow Connector 46"/>
          <p:cNvCxnSpPr>
            <a:stCxn id="46" idx="2"/>
          </p:cNvCxnSpPr>
          <p:nvPr/>
        </p:nvCxnSpPr>
        <p:spPr>
          <a:xfrm>
            <a:off x="6511355" y="2012211"/>
            <a:ext cx="0"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553320" y="1978920"/>
            <a:ext cx="757293" cy="286306"/>
          </a:xfrm>
          <a:prstGeom prst="rect">
            <a:avLst/>
          </a:prstGeom>
          <a:noFill/>
        </p:spPr>
        <p:txBody>
          <a:bodyPr wrap="none" rtlCol="0">
            <a:spAutoFit/>
          </a:bodyPr>
          <a:lstStyle/>
          <a:p>
            <a:pPr algn="ctr" defTabSz="932597">
              <a:defRPr/>
            </a:pPr>
            <a:r>
              <a:rPr lang="en-US" sz="1224" kern="0" dirty="0" err="1">
                <a:solidFill>
                  <a:sysClr val="windowText" lastClr="000000"/>
                </a:solidFill>
              </a:rPr>
              <a:t>sherman</a:t>
            </a:r>
            <a:endParaRPr lang="en-US" sz="1224" kern="0" dirty="0">
              <a:solidFill>
                <a:sysClr val="windowText" lastClr="000000"/>
              </a:solidFill>
            </a:endParaRPr>
          </a:p>
        </p:txBody>
      </p:sp>
      <p:sp>
        <p:nvSpPr>
          <p:cNvPr id="29" name="Rounded Rectangle 28"/>
          <p:cNvSpPr/>
          <p:nvPr/>
        </p:nvSpPr>
        <p:spPr>
          <a:xfrm>
            <a:off x="3518787" y="3033028"/>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32" name="Oval 31"/>
          <p:cNvSpPr/>
          <p:nvPr/>
        </p:nvSpPr>
        <p:spPr>
          <a:xfrm>
            <a:off x="3606216" y="3070690"/>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33" name="Oval 32"/>
          <p:cNvSpPr/>
          <p:nvPr/>
        </p:nvSpPr>
        <p:spPr>
          <a:xfrm>
            <a:off x="4065248" y="307068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4" name="Oval 33"/>
          <p:cNvSpPr/>
          <p:nvPr/>
        </p:nvSpPr>
        <p:spPr>
          <a:xfrm>
            <a:off x="4524278"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7" name="Oval 36"/>
          <p:cNvSpPr/>
          <p:nvPr/>
        </p:nvSpPr>
        <p:spPr>
          <a:xfrm>
            <a:off x="4983310"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8" name="Oval 37"/>
          <p:cNvSpPr/>
          <p:nvPr/>
        </p:nvSpPr>
        <p:spPr>
          <a:xfrm>
            <a:off x="5440022" y="3070690"/>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39" name="Oval 38"/>
          <p:cNvSpPr/>
          <p:nvPr/>
        </p:nvSpPr>
        <p:spPr>
          <a:xfrm>
            <a:off x="5899052" y="307068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40" name="Oval 39"/>
          <p:cNvSpPr/>
          <p:nvPr/>
        </p:nvSpPr>
        <p:spPr>
          <a:xfrm>
            <a:off x="6358083" y="307068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49" name="Oval 48"/>
          <p:cNvSpPr/>
          <p:nvPr/>
        </p:nvSpPr>
        <p:spPr>
          <a:xfrm>
            <a:off x="6817115" y="307068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50" name="TextBox 49"/>
          <p:cNvSpPr txBox="1"/>
          <p:nvPr/>
        </p:nvSpPr>
        <p:spPr>
          <a:xfrm>
            <a:off x="2174186" y="3061689"/>
            <a:ext cx="1028688" cy="350330"/>
          </a:xfrm>
          <a:prstGeom prst="rect">
            <a:avLst/>
          </a:prstGeom>
          <a:noFill/>
        </p:spPr>
        <p:txBody>
          <a:bodyPr wrap="none" rtlCol="0">
            <a:spAutoFit/>
          </a:bodyPr>
          <a:lstStyle/>
          <a:p>
            <a:pPr algn="r" defTabSz="932597">
              <a:defRPr/>
            </a:pPr>
            <a:r>
              <a:rPr lang="en-US" sz="1632" kern="0" dirty="0" err="1">
                <a:solidFill>
                  <a:sysClr val="windowText" lastClr="000000"/>
                </a:solidFill>
              </a:rPr>
              <a:t>seahawks</a:t>
            </a:r>
            <a:endParaRPr lang="en-US" sz="1632" kern="0" dirty="0">
              <a:solidFill>
                <a:sysClr val="windowText" lastClr="000000"/>
              </a:solidFill>
            </a:endParaRPr>
          </a:p>
        </p:txBody>
      </p:sp>
      <p:sp>
        <p:nvSpPr>
          <p:cNvPr id="51" name="Rounded Rectangle 50"/>
          <p:cNvSpPr/>
          <p:nvPr/>
        </p:nvSpPr>
        <p:spPr>
          <a:xfrm>
            <a:off x="3516183" y="3558898"/>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52" name="Oval 51"/>
          <p:cNvSpPr/>
          <p:nvPr/>
        </p:nvSpPr>
        <p:spPr>
          <a:xfrm>
            <a:off x="3603612" y="359656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3" name="Oval 52"/>
          <p:cNvSpPr/>
          <p:nvPr/>
        </p:nvSpPr>
        <p:spPr>
          <a:xfrm>
            <a:off x="4062644" y="359656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4" name="Oval 53"/>
          <p:cNvSpPr/>
          <p:nvPr/>
        </p:nvSpPr>
        <p:spPr>
          <a:xfrm>
            <a:off x="4521674"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5" name="Oval 54"/>
          <p:cNvSpPr/>
          <p:nvPr/>
        </p:nvSpPr>
        <p:spPr>
          <a:xfrm>
            <a:off x="4980706"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56" name="Oval 55"/>
          <p:cNvSpPr/>
          <p:nvPr/>
        </p:nvSpPr>
        <p:spPr>
          <a:xfrm>
            <a:off x="5437418" y="359656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57" name="Oval 56"/>
          <p:cNvSpPr/>
          <p:nvPr/>
        </p:nvSpPr>
        <p:spPr>
          <a:xfrm>
            <a:off x="5896447" y="359656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58" name="Oval 57"/>
          <p:cNvSpPr/>
          <p:nvPr/>
        </p:nvSpPr>
        <p:spPr>
          <a:xfrm>
            <a:off x="6355479"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9" name="Oval 58"/>
          <p:cNvSpPr/>
          <p:nvPr/>
        </p:nvSpPr>
        <p:spPr>
          <a:xfrm>
            <a:off x="6814511"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60" name="TextBox 59"/>
          <p:cNvSpPr txBox="1"/>
          <p:nvPr/>
        </p:nvSpPr>
        <p:spPr>
          <a:xfrm>
            <a:off x="2408534" y="3585865"/>
            <a:ext cx="798166" cy="350330"/>
          </a:xfrm>
          <a:prstGeom prst="rect">
            <a:avLst/>
          </a:prstGeom>
          <a:noFill/>
        </p:spPr>
        <p:txBody>
          <a:bodyPr wrap="none" rtlCol="0">
            <a:spAutoFit/>
          </a:bodyPr>
          <a:lstStyle/>
          <a:p>
            <a:pPr algn="r" defTabSz="932597">
              <a:defRPr/>
            </a:pPr>
            <a:r>
              <a:rPr lang="en-US" sz="1632" kern="0" dirty="0" err="1">
                <a:solidFill>
                  <a:sysClr val="windowText" lastClr="000000"/>
                </a:solidFill>
              </a:rPr>
              <a:t>denver</a:t>
            </a:r>
            <a:endParaRPr lang="en-US" sz="1632" kern="0" dirty="0">
              <a:solidFill>
                <a:sysClr val="windowText" lastClr="000000"/>
              </a:solidFill>
            </a:endParaRPr>
          </a:p>
        </p:txBody>
      </p:sp>
      <p:sp>
        <p:nvSpPr>
          <p:cNvPr id="61" name="Rounded Rectangle 60"/>
          <p:cNvSpPr/>
          <p:nvPr/>
        </p:nvSpPr>
        <p:spPr>
          <a:xfrm>
            <a:off x="3518787" y="4084768"/>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62" name="Oval 61"/>
          <p:cNvSpPr/>
          <p:nvPr/>
        </p:nvSpPr>
        <p:spPr>
          <a:xfrm>
            <a:off x="3606216" y="412243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3" name="Oval 62"/>
          <p:cNvSpPr/>
          <p:nvPr/>
        </p:nvSpPr>
        <p:spPr>
          <a:xfrm>
            <a:off x="4065248"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4" name="Oval 63"/>
          <p:cNvSpPr/>
          <p:nvPr/>
        </p:nvSpPr>
        <p:spPr>
          <a:xfrm>
            <a:off x="4524278"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65" name="Oval 64"/>
          <p:cNvSpPr/>
          <p:nvPr/>
        </p:nvSpPr>
        <p:spPr>
          <a:xfrm>
            <a:off x="4983310"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6" name="Oval 65"/>
          <p:cNvSpPr/>
          <p:nvPr/>
        </p:nvSpPr>
        <p:spPr>
          <a:xfrm>
            <a:off x="5440022" y="4122430"/>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67" name="Oval 66"/>
          <p:cNvSpPr/>
          <p:nvPr/>
        </p:nvSpPr>
        <p:spPr>
          <a:xfrm>
            <a:off x="5899052"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68" name="Oval 67"/>
          <p:cNvSpPr/>
          <p:nvPr/>
        </p:nvSpPr>
        <p:spPr>
          <a:xfrm>
            <a:off x="6358083"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9" name="Oval 68"/>
          <p:cNvSpPr/>
          <p:nvPr/>
        </p:nvSpPr>
        <p:spPr>
          <a:xfrm>
            <a:off x="6817115"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2321323" y="4122429"/>
            <a:ext cx="888085" cy="350330"/>
          </a:xfrm>
          <a:prstGeom prst="rect">
            <a:avLst/>
          </a:prstGeom>
          <a:noFill/>
        </p:spPr>
        <p:txBody>
          <a:bodyPr wrap="none" rtlCol="0">
            <a:spAutoFit/>
          </a:bodyPr>
          <a:lstStyle/>
          <a:p>
            <a:pPr algn="r" defTabSz="932597">
              <a:defRPr/>
            </a:pPr>
            <a:r>
              <a:rPr lang="en-US" sz="1632" kern="0" dirty="0">
                <a:solidFill>
                  <a:sysClr val="windowText" lastClr="000000"/>
                </a:solidFill>
              </a:rPr>
              <a:t>broncos</a:t>
            </a:r>
          </a:p>
        </p:txBody>
      </p:sp>
      <p:sp>
        <p:nvSpPr>
          <p:cNvPr id="73" name="Arc 72"/>
          <p:cNvSpPr/>
          <p:nvPr/>
        </p:nvSpPr>
        <p:spPr>
          <a:xfrm>
            <a:off x="10366530" y="4276993"/>
            <a:ext cx="1116505" cy="1072113"/>
          </a:xfrm>
          <a:prstGeom prst="arc">
            <a:avLst>
              <a:gd name="adj1" fmla="val 16200000"/>
              <a:gd name="adj2" fmla="val 5433643"/>
            </a:avLst>
          </a:prstGeom>
          <a:ln w="38100">
            <a:solidFill>
              <a:srgbClr val="00B0F0"/>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GB" sz="1632" kern="0">
              <a:solidFill>
                <a:sysClr val="windowText" lastClr="000000"/>
              </a:solidFill>
            </a:endParaRPr>
          </a:p>
        </p:txBody>
      </p:sp>
      <p:sp>
        <p:nvSpPr>
          <p:cNvPr id="74" name="TextBox 73"/>
          <p:cNvSpPr txBox="1"/>
          <p:nvPr/>
        </p:nvSpPr>
        <p:spPr>
          <a:xfrm>
            <a:off x="11483035" y="4605873"/>
            <a:ext cx="907704" cy="414353"/>
          </a:xfrm>
          <a:prstGeom prst="rect">
            <a:avLst/>
          </a:prstGeom>
          <a:noFill/>
        </p:spPr>
        <p:txBody>
          <a:bodyPr wrap="none" rtlCol="0" anchor="ctr">
            <a:spAutoFit/>
          </a:bodyPr>
          <a:lstStyle/>
          <a:p>
            <a:pPr defTabSz="932597">
              <a:defRPr/>
            </a:pPr>
            <a:r>
              <a:rPr lang="en-US" sz="2040" kern="0" dirty="0">
                <a:solidFill>
                  <a:srgbClr val="00B0F0"/>
                </a:solidFill>
              </a:rPr>
              <a:t>similar</a:t>
            </a:r>
          </a:p>
        </p:txBody>
      </p:sp>
      <p:sp>
        <p:nvSpPr>
          <p:cNvPr id="75" name="Oval 74"/>
          <p:cNvSpPr/>
          <p:nvPr/>
        </p:nvSpPr>
        <p:spPr>
          <a:xfrm>
            <a:off x="7228938"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76" name="Oval 75"/>
          <p:cNvSpPr/>
          <p:nvPr/>
        </p:nvSpPr>
        <p:spPr>
          <a:xfrm>
            <a:off x="7687969"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77" name="Oval 76"/>
          <p:cNvSpPr/>
          <p:nvPr/>
        </p:nvSpPr>
        <p:spPr>
          <a:xfrm>
            <a:off x="8144680"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8" name="Oval 77"/>
          <p:cNvSpPr/>
          <p:nvPr/>
        </p:nvSpPr>
        <p:spPr>
          <a:xfrm>
            <a:off x="8603711"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9" name="Oval 78"/>
          <p:cNvSpPr/>
          <p:nvPr/>
        </p:nvSpPr>
        <p:spPr>
          <a:xfrm>
            <a:off x="9062742" y="254481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0" name="Oval 79"/>
          <p:cNvSpPr/>
          <p:nvPr/>
        </p:nvSpPr>
        <p:spPr>
          <a:xfrm>
            <a:off x="9521775" y="254481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cxnSp>
        <p:nvCxnSpPr>
          <p:cNvPr id="81" name="Straight Arrow Connector 80"/>
          <p:cNvCxnSpPr/>
          <p:nvPr/>
        </p:nvCxnSpPr>
        <p:spPr>
          <a:xfrm flipH="1">
            <a:off x="7835614" y="2251576"/>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7009495" y="1725905"/>
            <a:ext cx="745848" cy="286306"/>
          </a:xfrm>
          <a:prstGeom prst="rect">
            <a:avLst/>
          </a:prstGeom>
          <a:noFill/>
        </p:spPr>
        <p:txBody>
          <a:bodyPr wrap="none" rtlCol="0">
            <a:spAutoFit/>
          </a:bodyPr>
          <a:lstStyle/>
          <a:p>
            <a:pPr algn="ctr" defTabSz="932597">
              <a:defRPr/>
            </a:pPr>
            <a:r>
              <a:rPr lang="en-US" sz="1224" kern="0" dirty="0">
                <a:solidFill>
                  <a:sysClr val="windowText" lastClr="000000"/>
                </a:solidFill>
              </a:rPr>
              <a:t>browner</a:t>
            </a:r>
          </a:p>
        </p:txBody>
      </p:sp>
      <p:cxnSp>
        <p:nvCxnSpPr>
          <p:cNvPr id="83" name="Straight Arrow Connector 82"/>
          <p:cNvCxnSpPr>
            <a:stCxn id="82" idx="2"/>
          </p:cNvCxnSpPr>
          <p:nvPr/>
        </p:nvCxnSpPr>
        <p:spPr>
          <a:xfrm>
            <a:off x="7382420" y="2012211"/>
            <a:ext cx="1"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7566621" y="1978920"/>
            <a:ext cx="472818" cy="286306"/>
          </a:xfrm>
          <a:prstGeom prst="rect">
            <a:avLst/>
          </a:prstGeom>
          <a:noFill/>
        </p:spPr>
        <p:txBody>
          <a:bodyPr wrap="none" rtlCol="0">
            <a:spAutoFit/>
          </a:bodyPr>
          <a:lstStyle/>
          <a:p>
            <a:pPr algn="ctr" defTabSz="932597">
              <a:defRPr/>
            </a:pPr>
            <a:r>
              <a:rPr lang="en-US" sz="1224" kern="0" dirty="0" err="1">
                <a:solidFill>
                  <a:sysClr val="windowText" lastClr="000000"/>
                </a:solidFill>
              </a:rPr>
              <a:t>lfedi</a:t>
            </a:r>
            <a:endParaRPr lang="en-US" sz="1224" kern="0" dirty="0">
              <a:solidFill>
                <a:sysClr val="windowText" lastClr="000000"/>
              </a:solidFill>
            </a:endParaRPr>
          </a:p>
        </p:txBody>
      </p:sp>
      <p:cxnSp>
        <p:nvCxnSpPr>
          <p:cNvPr id="85" name="Straight Arrow Connector 84"/>
          <p:cNvCxnSpPr/>
          <p:nvPr/>
        </p:nvCxnSpPr>
        <p:spPr>
          <a:xfrm flipH="1">
            <a:off x="8753713" y="2252247"/>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035498" y="1726575"/>
            <a:ext cx="530040" cy="286306"/>
          </a:xfrm>
          <a:prstGeom prst="rect">
            <a:avLst/>
          </a:prstGeom>
          <a:noFill/>
        </p:spPr>
        <p:txBody>
          <a:bodyPr wrap="none" rtlCol="0">
            <a:spAutoFit/>
          </a:bodyPr>
          <a:lstStyle/>
          <a:p>
            <a:pPr algn="ctr" defTabSz="932597">
              <a:defRPr/>
            </a:pPr>
            <a:r>
              <a:rPr lang="en-US" sz="1224" kern="0" dirty="0">
                <a:solidFill>
                  <a:sysClr val="windowText" lastClr="000000"/>
                </a:solidFill>
              </a:rPr>
              <a:t>lynch</a:t>
            </a:r>
          </a:p>
        </p:txBody>
      </p:sp>
      <p:cxnSp>
        <p:nvCxnSpPr>
          <p:cNvPr id="87" name="Straight Arrow Connector 86"/>
          <p:cNvCxnSpPr>
            <a:stCxn id="86" idx="2"/>
          </p:cNvCxnSpPr>
          <p:nvPr/>
        </p:nvCxnSpPr>
        <p:spPr>
          <a:xfrm>
            <a:off x="8300518" y="2012881"/>
            <a:ext cx="2"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8368643" y="1979590"/>
            <a:ext cx="704975" cy="286306"/>
          </a:xfrm>
          <a:prstGeom prst="rect">
            <a:avLst/>
          </a:prstGeom>
          <a:noFill/>
        </p:spPr>
        <p:txBody>
          <a:bodyPr wrap="none" rtlCol="0">
            <a:spAutoFit/>
          </a:bodyPr>
          <a:lstStyle/>
          <a:p>
            <a:pPr algn="ctr" defTabSz="932597">
              <a:defRPr/>
            </a:pPr>
            <a:r>
              <a:rPr lang="en-US" sz="1224" kern="0" dirty="0" err="1">
                <a:solidFill>
                  <a:sysClr val="windowText" lastClr="000000"/>
                </a:solidFill>
              </a:rPr>
              <a:t>sanchez</a:t>
            </a:r>
            <a:endParaRPr lang="en-US" sz="1224" kern="0" dirty="0">
              <a:solidFill>
                <a:sysClr val="windowText" lastClr="000000"/>
              </a:solidFill>
            </a:endParaRPr>
          </a:p>
        </p:txBody>
      </p:sp>
      <p:cxnSp>
        <p:nvCxnSpPr>
          <p:cNvPr id="89" name="Straight Arrow Connector 88"/>
          <p:cNvCxnSpPr/>
          <p:nvPr/>
        </p:nvCxnSpPr>
        <p:spPr>
          <a:xfrm flipH="1">
            <a:off x="9672375" y="2260263"/>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938885" y="1725905"/>
            <a:ext cx="559468" cy="286306"/>
          </a:xfrm>
          <a:prstGeom prst="rect">
            <a:avLst/>
          </a:prstGeom>
          <a:noFill/>
        </p:spPr>
        <p:txBody>
          <a:bodyPr wrap="none" rtlCol="0">
            <a:spAutoFit/>
          </a:bodyPr>
          <a:lstStyle/>
          <a:p>
            <a:pPr algn="ctr" defTabSz="932597">
              <a:defRPr/>
            </a:pPr>
            <a:r>
              <a:rPr lang="en-US" sz="1224" kern="0" dirty="0">
                <a:solidFill>
                  <a:sysClr val="windowText" lastClr="000000"/>
                </a:solidFill>
              </a:rPr>
              <a:t>miller</a:t>
            </a:r>
          </a:p>
        </p:txBody>
      </p:sp>
      <p:cxnSp>
        <p:nvCxnSpPr>
          <p:cNvPr id="91" name="Straight Arrow Connector 90"/>
          <p:cNvCxnSpPr>
            <a:stCxn id="90" idx="2"/>
          </p:cNvCxnSpPr>
          <p:nvPr/>
        </p:nvCxnSpPr>
        <p:spPr>
          <a:xfrm>
            <a:off x="9218619" y="2012211"/>
            <a:ext cx="0"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267941" y="1978920"/>
            <a:ext cx="742578" cy="286306"/>
          </a:xfrm>
          <a:prstGeom prst="rect">
            <a:avLst/>
          </a:prstGeom>
          <a:noFill/>
        </p:spPr>
        <p:txBody>
          <a:bodyPr wrap="none" rtlCol="0">
            <a:spAutoFit/>
          </a:bodyPr>
          <a:lstStyle/>
          <a:p>
            <a:pPr algn="ctr" defTabSz="932597">
              <a:defRPr/>
            </a:pPr>
            <a:r>
              <a:rPr lang="en-US" sz="1224" kern="0" dirty="0" err="1">
                <a:solidFill>
                  <a:sysClr val="windowText" lastClr="000000"/>
                </a:solidFill>
              </a:rPr>
              <a:t>marshall</a:t>
            </a:r>
            <a:endParaRPr lang="en-US" sz="1224" kern="0" dirty="0">
              <a:solidFill>
                <a:sysClr val="windowText" lastClr="000000"/>
              </a:solidFill>
            </a:endParaRPr>
          </a:p>
        </p:txBody>
      </p:sp>
      <p:sp>
        <p:nvSpPr>
          <p:cNvPr id="93" name="Oval 92"/>
          <p:cNvSpPr/>
          <p:nvPr/>
        </p:nvSpPr>
        <p:spPr>
          <a:xfrm>
            <a:off x="7231542" y="307068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94" name="Oval 93"/>
          <p:cNvSpPr/>
          <p:nvPr/>
        </p:nvSpPr>
        <p:spPr>
          <a:xfrm>
            <a:off x="7690573" y="307068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95" name="Oval 94"/>
          <p:cNvSpPr/>
          <p:nvPr/>
        </p:nvSpPr>
        <p:spPr>
          <a:xfrm>
            <a:off x="8147284" y="307069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6" name="Oval 95"/>
          <p:cNvSpPr/>
          <p:nvPr/>
        </p:nvSpPr>
        <p:spPr>
          <a:xfrm>
            <a:off x="8606316" y="307068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7" name="Oval 96"/>
          <p:cNvSpPr/>
          <p:nvPr/>
        </p:nvSpPr>
        <p:spPr>
          <a:xfrm>
            <a:off x="9065346"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8" name="Oval 97"/>
          <p:cNvSpPr/>
          <p:nvPr/>
        </p:nvSpPr>
        <p:spPr>
          <a:xfrm>
            <a:off x="9524378"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9" name="Oval 98"/>
          <p:cNvSpPr/>
          <p:nvPr/>
        </p:nvSpPr>
        <p:spPr>
          <a:xfrm>
            <a:off x="7228938"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0" name="Oval 99"/>
          <p:cNvSpPr/>
          <p:nvPr/>
        </p:nvSpPr>
        <p:spPr>
          <a:xfrm>
            <a:off x="7687969"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1" name="Oval 100"/>
          <p:cNvSpPr/>
          <p:nvPr/>
        </p:nvSpPr>
        <p:spPr>
          <a:xfrm>
            <a:off x="8144680" y="3596560"/>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2" name="Oval 101"/>
          <p:cNvSpPr/>
          <p:nvPr/>
        </p:nvSpPr>
        <p:spPr>
          <a:xfrm>
            <a:off x="8603711" y="3596560"/>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3" name="Oval 102"/>
          <p:cNvSpPr/>
          <p:nvPr/>
        </p:nvSpPr>
        <p:spPr>
          <a:xfrm>
            <a:off x="9062742"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4" name="Oval 103"/>
          <p:cNvSpPr/>
          <p:nvPr/>
        </p:nvSpPr>
        <p:spPr>
          <a:xfrm>
            <a:off x="9521775"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5" name="Oval 104"/>
          <p:cNvSpPr/>
          <p:nvPr/>
        </p:nvSpPr>
        <p:spPr>
          <a:xfrm>
            <a:off x="7231542"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6" name="Oval 105"/>
          <p:cNvSpPr/>
          <p:nvPr/>
        </p:nvSpPr>
        <p:spPr>
          <a:xfrm>
            <a:off x="7690573"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7" name="Oval 106"/>
          <p:cNvSpPr/>
          <p:nvPr/>
        </p:nvSpPr>
        <p:spPr>
          <a:xfrm>
            <a:off x="8147284" y="4122430"/>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8" name="Oval 107"/>
          <p:cNvSpPr/>
          <p:nvPr/>
        </p:nvSpPr>
        <p:spPr>
          <a:xfrm>
            <a:off x="8606316"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9" name="Oval 108"/>
          <p:cNvSpPr/>
          <p:nvPr/>
        </p:nvSpPr>
        <p:spPr>
          <a:xfrm>
            <a:off x="9065346"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0" name="Oval 109"/>
          <p:cNvSpPr/>
          <p:nvPr/>
        </p:nvSpPr>
        <p:spPr>
          <a:xfrm>
            <a:off x="9524378"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1" name="Rounded Rectangle 110"/>
          <p:cNvSpPr/>
          <p:nvPr/>
        </p:nvSpPr>
        <p:spPr>
          <a:xfrm>
            <a:off x="3517027" y="5170098"/>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112" name="Oval 111"/>
          <p:cNvSpPr/>
          <p:nvPr/>
        </p:nvSpPr>
        <p:spPr>
          <a:xfrm>
            <a:off x="3604455" y="520775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3" name="Oval 112"/>
          <p:cNvSpPr/>
          <p:nvPr/>
        </p:nvSpPr>
        <p:spPr>
          <a:xfrm>
            <a:off x="4063487"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4" name="Oval 113"/>
          <p:cNvSpPr/>
          <p:nvPr/>
        </p:nvSpPr>
        <p:spPr>
          <a:xfrm>
            <a:off x="4522518"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5" name="Oval 114"/>
          <p:cNvSpPr/>
          <p:nvPr/>
        </p:nvSpPr>
        <p:spPr>
          <a:xfrm>
            <a:off x="4981550"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6" name="Oval 115"/>
          <p:cNvSpPr/>
          <p:nvPr/>
        </p:nvSpPr>
        <p:spPr>
          <a:xfrm>
            <a:off x="5438261" y="520775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7" name="Oval 116"/>
          <p:cNvSpPr/>
          <p:nvPr/>
        </p:nvSpPr>
        <p:spPr>
          <a:xfrm>
            <a:off x="5897292"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8" name="Oval 117"/>
          <p:cNvSpPr/>
          <p:nvPr/>
        </p:nvSpPr>
        <p:spPr>
          <a:xfrm>
            <a:off x="6356323"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9" name="Oval 118"/>
          <p:cNvSpPr/>
          <p:nvPr/>
        </p:nvSpPr>
        <p:spPr>
          <a:xfrm>
            <a:off x="6815354"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20" name="TextBox 119"/>
          <p:cNvSpPr txBox="1"/>
          <p:nvPr/>
        </p:nvSpPr>
        <p:spPr>
          <a:xfrm>
            <a:off x="71893" y="5197511"/>
            <a:ext cx="3125829" cy="350330"/>
          </a:xfrm>
          <a:prstGeom prst="rect">
            <a:avLst/>
          </a:prstGeom>
          <a:noFill/>
        </p:spPr>
        <p:txBody>
          <a:bodyPr wrap="square" rtlCol="0">
            <a:spAutoFit/>
          </a:bodyPr>
          <a:lstStyle/>
          <a:p>
            <a:pPr algn="r" defTabSz="932597">
              <a:defRPr/>
            </a:pPr>
            <a:r>
              <a:rPr lang="en-US" sz="1632" kern="0" dirty="0">
                <a:solidFill>
                  <a:sysClr val="windowText" lastClr="000000"/>
                </a:solidFill>
              </a:rPr>
              <a:t>[</a:t>
            </a:r>
            <a:r>
              <a:rPr lang="en-US" sz="1632" kern="0" dirty="0" err="1">
                <a:solidFill>
                  <a:sysClr val="windowText" lastClr="000000"/>
                </a:solidFill>
              </a:rPr>
              <a:t>seahawks</a:t>
            </a:r>
            <a:r>
              <a:rPr lang="en-US" sz="1632" kern="0" dirty="0">
                <a:solidFill>
                  <a:sysClr val="windowText" lastClr="000000"/>
                </a:solidFill>
              </a:rPr>
              <a:t>] – [</a:t>
            </a:r>
            <a:r>
              <a:rPr lang="en-US" sz="1632" kern="0" dirty="0" err="1">
                <a:solidFill>
                  <a:sysClr val="windowText" lastClr="000000"/>
                </a:solidFill>
              </a:rPr>
              <a:t>seattle</a:t>
            </a:r>
            <a:r>
              <a:rPr lang="en-US" sz="1632" kern="0" dirty="0">
                <a:solidFill>
                  <a:sysClr val="windowText" lastClr="000000"/>
                </a:solidFill>
              </a:rPr>
              <a:t>] + [Denver]</a:t>
            </a:r>
          </a:p>
        </p:txBody>
      </p:sp>
      <p:sp>
        <p:nvSpPr>
          <p:cNvPr id="121" name="Oval 120"/>
          <p:cNvSpPr/>
          <p:nvPr/>
        </p:nvSpPr>
        <p:spPr>
          <a:xfrm>
            <a:off x="7229782"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22" name="Oval 121"/>
          <p:cNvSpPr/>
          <p:nvPr/>
        </p:nvSpPr>
        <p:spPr>
          <a:xfrm>
            <a:off x="7688812"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23" name="Oval 122"/>
          <p:cNvSpPr/>
          <p:nvPr/>
        </p:nvSpPr>
        <p:spPr>
          <a:xfrm>
            <a:off x="8145524" y="520775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24" name="Oval 123"/>
          <p:cNvSpPr/>
          <p:nvPr/>
        </p:nvSpPr>
        <p:spPr>
          <a:xfrm>
            <a:off x="8604556"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25" name="Oval 124"/>
          <p:cNvSpPr/>
          <p:nvPr/>
        </p:nvSpPr>
        <p:spPr>
          <a:xfrm>
            <a:off x="9063585"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26" name="Oval 125"/>
          <p:cNvSpPr/>
          <p:nvPr/>
        </p:nvSpPr>
        <p:spPr>
          <a:xfrm>
            <a:off x="9522618"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30" name="Oval 129"/>
          <p:cNvSpPr/>
          <p:nvPr/>
        </p:nvSpPr>
        <p:spPr>
          <a:xfrm>
            <a:off x="9984752"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31" name="Oval 130"/>
          <p:cNvSpPr/>
          <p:nvPr/>
        </p:nvSpPr>
        <p:spPr>
          <a:xfrm>
            <a:off x="10443785"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cxnSp>
        <p:nvCxnSpPr>
          <p:cNvPr id="132" name="Straight Arrow Connector 131"/>
          <p:cNvCxnSpPr/>
          <p:nvPr/>
        </p:nvCxnSpPr>
        <p:spPr>
          <a:xfrm flipH="1">
            <a:off x="10593823" y="2251576"/>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9902586" y="1725905"/>
            <a:ext cx="476087" cy="286306"/>
          </a:xfrm>
          <a:prstGeom prst="rect">
            <a:avLst/>
          </a:prstGeom>
          <a:noFill/>
        </p:spPr>
        <p:txBody>
          <a:bodyPr wrap="none" rtlCol="0">
            <a:spAutoFit/>
          </a:bodyPr>
          <a:lstStyle/>
          <a:p>
            <a:pPr algn="ctr" defTabSz="932597">
              <a:defRPr/>
            </a:pPr>
            <a:r>
              <a:rPr lang="en-US" sz="1224" kern="0" dirty="0">
                <a:solidFill>
                  <a:sysClr val="windowText" lastClr="000000"/>
                </a:solidFill>
              </a:rPr>
              <a:t>map</a:t>
            </a:r>
          </a:p>
        </p:txBody>
      </p:sp>
      <p:cxnSp>
        <p:nvCxnSpPr>
          <p:cNvPr id="134" name="Straight Arrow Connector 133"/>
          <p:cNvCxnSpPr>
            <a:stCxn id="133" idx="2"/>
          </p:cNvCxnSpPr>
          <p:nvPr/>
        </p:nvCxnSpPr>
        <p:spPr>
          <a:xfrm>
            <a:off x="10140630" y="2012211"/>
            <a:ext cx="0"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194858" y="1978920"/>
            <a:ext cx="732769" cy="286306"/>
          </a:xfrm>
          <a:prstGeom prst="rect">
            <a:avLst/>
          </a:prstGeom>
          <a:noFill/>
        </p:spPr>
        <p:txBody>
          <a:bodyPr wrap="none" rtlCol="0">
            <a:spAutoFit/>
          </a:bodyPr>
          <a:lstStyle/>
          <a:p>
            <a:pPr algn="ctr" defTabSz="932597">
              <a:defRPr/>
            </a:pPr>
            <a:r>
              <a:rPr lang="en-US" sz="1224" kern="0" dirty="0">
                <a:solidFill>
                  <a:sysClr val="windowText" lastClr="000000"/>
                </a:solidFill>
              </a:rPr>
              <a:t>weather</a:t>
            </a:r>
          </a:p>
        </p:txBody>
      </p:sp>
      <p:sp>
        <p:nvSpPr>
          <p:cNvPr id="136" name="Oval 135"/>
          <p:cNvSpPr/>
          <p:nvPr/>
        </p:nvSpPr>
        <p:spPr>
          <a:xfrm>
            <a:off x="9987356"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7" name="Oval 136"/>
          <p:cNvSpPr/>
          <p:nvPr/>
        </p:nvSpPr>
        <p:spPr>
          <a:xfrm>
            <a:off x="10446389"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8" name="Oval 137"/>
          <p:cNvSpPr/>
          <p:nvPr/>
        </p:nvSpPr>
        <p:spPr>
          <a:xfrm>
            <a:off x="9984752"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39" name="Oval 138"/>
          <p:cNvSpPr/>
          <p:nvPr/>
        </p:nvSpPr>
        <p:spPr>
          <a:xfrm>
            <a:off x="10443785"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40" name="Oval 139"/>
          <p:cNvSpPr/>
          <p:nvPr/>
        </p:nvSpPr>
        <p:spPr>
          <a:xfrm>
            <a:off x="9987356"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41" name="Oval 140"/>
          <p:cNvSpPr/>
          <p:nvPr/>
        </p:nvSpPr>
        <p:spPr>
          <a:xfrm>
            <a:off x="10446389"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42" name="Oval 141"/>
          <p:cNvSpPr/>
          <p:nvPr/>
        </p:nvSpPr>
        <p:spPr>
          <a:xfrm>
            <a:off x="9985596"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43" name="Oval 142"/>
          <p:cNvSpPr/>
          <p:nvPr/>
        </p:nvSpPr>
        <p:spPr>
          <a:xfrm>
            <a:off x="10444629"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3" name="Rectangle 2"/>
          <p:cNvSpPr/>
          <p:nvPr/>
        </p:nvSpPr>
        <p:spPr>
          <a:xfrm>
            <a:off x="2411803" y="6106832"/>
            <a:ext cx="10643207" cy="542399"/>
          </a:xfrm>
          <a:prstGeom prst="rect">
            <a:avLst/>
          </a:prstGeom>
        </p:spPr>
        <p:txBody>
          <a:bodyPr wrap="square">
            <a:spAutoFit/>
          </a:bodyPr>
          <a:lstStyle/>
          <a:p>
            <a:pPr defTabSz="932597">
              <a:defRPr/>
            </a:pPr>
            <a:r>
              <a:rPr lang="en-US" sz="1428" kern="0" dirty="0">
                <a:solidFill>
                  <a:srgbClr val="222222"/>
                </a:solidFill>
              </a:rPr>
              <a:t>Sparse vectors can work well for an analogy task:</a:t>
            </a:r>
          </a:p>
          <a:p>
            <a:pPr defTabSz="932597">
              <a:defRPr/>
            </a:pPr>
            <a:r>
              <a:rPr lang="en-US" sz="1428" kern="0" dirty="0">
                <a:solidFill>
                  <a:srgbClr val="222222"/>
                </a:solidFill>
              </a:rPr>
              <a:t>Levy, Goldberg and Ramat-Gan. </a:t>
            </a:r>
            <a:r>
              <a:rPr lang="en-US" sz="1428" kern="0" dirty="0">
                <a:solidFill>
                  <a:srgbClr val="222222"/>
                </a:solidFill>
                <a:hlinkClick r:id="rId3"/>
              </a:rPr>
              <a:t>Linguistic Regularities in Sparse and Explicit Word Representations</a:t>
            </a:r>
            <a:r>
              <a:rPr lang="en-US" sz="1428" kern="0" dirty="0">
                <a:solidFill>
                  <a:srgbClr val="222222"/>
                </a:solidFill>
              </a:rPr>
              <a:t>. </a:t>
            </a:r>
            <a:r>
              <a:rPr lang="en-US" sz="1428" i="1" kern="0" dirty="0" err="1">
                <a:solidFill>
                  <a:srgbClr val="222222"/>
                </a:solidFill>
              </a:rPr>
              <a:t>CoNLL</a:t>
            </a:r>
            <a:r>
              <a:rPr lang="en-US" sz="1428" kern="0" dirty="0">
                <a:solidFill>
                  <a:srgbClr val="222222"/>
                </a:solidFill>
              </a:rPr>
              <a:t> 2014</a:t>
            </a:r>
            <a:endParaRPr lang="en-US" sz="1428" kern="0" dirty="0">
              <a:solidFill>
                <a:sysClr val="windowText" lastClr="000000"/>
              </a:solidFill>
            </a:endParaRPr>
          </a:p>
        </p:txBody>
      </p:sp>
    </p:spTree>
    <p:extLst>
      <p:ext uri="{BB962C8B-B14F-4D97-AF65-F5344CB8AC3E}">
        <p14:creationId xmlns:p14="http://schemas.microsoft.com/office/powerpoint/2010/main" val="320972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BC476D-0033-440B-88C5-5433EECE90C1}"/>
              </a:ext>
            </a:extLst>
          </p:cNvPr>
          <p:cNvPicPr>
            <a:picLocks noChangeAspect="1"/>
          </p:cNvPicPr>
          <p:nvPr/>
        </p:nvPicPr>
        <p:blipFill rotWithShape="1">
          <a:blip r:embed="rId3"/>
          <a:srcRect t="32706" r="5" b="1516"/>
          <a:stretch/>
        </p:blipFill>
        <p:spPr>
          <a:xfrm>
            <a:off x="0" y="-388938"/>
            <a:ext cx="12435840" cy="2560320"/>
          </a:xfrm>
          <a:prstGeom prst="rect">
            <a:avLst/>
          </a:prstGeom>
        </p:spPr>
      </p:pic>
      <p:pic>
        <p:nvPicPr>
          <p:cNvPr id="3" name="Picture 2">
            <a:extLst>
              <a:ext uri="{FF2B5EF4-FFF2-40B4-BE49-F238E27FC236}">
                <a16:creationId xmlns:a16="http://schemas.microsoft.com/office/drawing/2014/main" id="{83419B4E-9C3B-42DA-9C89-255DF5579219}"/>
              </a:ext>
            </a:extLst>
          </p:cNvPr>
          <p:cNvPicPr>
            <a:picLocks noChangeAspect="1"/>
          </p:cNvPicPr>
          <p:nvPr/>
        </p:nvPicPr>
        <p:blipFill>
          <a:blip r:embed="rId4"/>
          <a:stretch>
            <a:fillRect/>
          </a:stretch>
        </p:blipFill>
        <p:spPr>
          <a:xfrm>
            <a:off x="1525504" y="830262"/>
            <a:ext cx="9420970" cy="6499543"/>
          </a:xfrm>
          <a:prstGeom prst="rect">
            <a:avLst/>
          </a:prstGeom>
        </p:spPr>
      </p:pic>
      <p:sp>
        <p:nvSpPr>
          <p:cNvPr id="4" name="Oval 3">
            <a:extLst>
              <a:ext uri="{FF2B5EF4-FFF2-40B4-BE49-F238E27FC236}">
                <a16:creationId xmlns:a16="http://schemas.microsoft.com/office/drawing/2014/main" id="{2C2C3BA4-F357-42C7-AC5D-2BD7484E27F3}"/>
              </a:ext>
            </a:extLst>
          </p:cNvPr>
          <p:cNvSpPr/>
          <p:nvPr/>
        </p:nvSpPr>
        <p:spPr bwMode="auto">
          <a:xfrm>
            <a:off x="8047037" y="1211262"/>
            <a:ext cx="990600" cy="609600"/>
          </a:xfrm>
          <a:prstGeom prst="ellipse">
            <a:avLst/>
          </a:prstGeom>
          <a:solidFill>
            <a:srgbClr val="FFFF00">
              <a:alpha val="23000"/>
            </a:srgbClr>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64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2864969" y="172573"/>
            <a:ext cx="6706536" cy="6649378"/>
          </a:xfrm>
          <a:prstGeom prst="rect">
            <a:avLst/>
          </a:prstGeom>
        </p:spPr>
      </p:pic>
    </p:spTree>
    <p:extLst>
      <p:ext uri="{BB962C8B-B14F-4D97-AF65-F5344CB8AC3E}">
        <p14:creationId xmlns:p14="http://schemas.microsoft.com/office/powerpoint/2010/main" val="37787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Visualizing word and document embeddings</a:t>
            </a:r>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73843" y="1668462"/>
            <a:ext cx="11888787" cy="466589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i="1" dirty="0"/>
              <a:t>Participants will learn how to </a:t>
            </a:r>
          </a:p>
          <a:p>
            <a:pPr marL="0" indent="0">
              <a:buFont typeface="Wingdings" panose="05000000000000000000" pitchFamily="2" charset="2"/>
              <a:buNone/>
            </a:pPr>
            <a:endParaRPr lang="en-US" sz="2800" dirty="0"/>
          </a:p>
          <a:p>
            <a:r>
              <a:rPr lang="en-US" sz="2800" dirty="0"/>
              <a:t>use </a:t>
            </a:r>
            <a:r>
              <a:rPr lang="en-US" sz="2800" b="1" dirty="0"/>
              <a:t>pre-trained deep learning models </a:t>
            </a:r>
            <a:r>
              <a:rPr lang="en-US" sz="2800" dirty="0"/>
              <a:t>and</a:t>
            </a:r>
            <a:r>
              <a:rPr lang="en-US" sz="2800" b="1" dirty="0"/>
              <a:t> word embeddings </a:t>
            </a:r>
            <a:r>
              <a:rPr lang="en-US" sz="2800" dirty="0"/>
              <a:t>to generate features that can be used in traditional machine learning approaches.</a:t>
            </a:r>
          </a:p>
          <a:p>
            <a:endParaRPr lang="en-US" sz="2800" dirty="0"/>
          </a:p>
          <a:p>
            <a:r>
              <a:rPr lang="en-US" sz="2800" dirty="0"/>
              <a:t>run these types of </a:t>
            </a:r>
            <a:r>
              <a:rPr lang="en-US" sz="2800" b="1" dirty="0"/>
              <a:t>featurization at scale</a:t>
            </a:r>
            <a:r>
              <a:rPr lang="en-US" sz="2800" dirty="0"/>
              <a:t>. </a:t>
            </a:r>
          </a:p>
          <a:p>
            <a:endParaRPr lang="en-US" sz="2800" dirty="0"/>
          </a:p>
          <a:p>
            <a:r>
              <a:rPr lang="en-US" sz="2800" dirty="0"/>
              <a:t>use an </a:t>
            </a:r>
            <a:r>
              <a:rPr lang="en-US" sz="2800" b="1" dirty="0"/>
              <a:t>active learning process</a:t>
            </a:r>
            <a:r>
              <a:rPr lang="en-US" sz="2800" dirty="0"/>
              <a:t> to take advantage of large sets of unlabeled data to build more accurate classifiers by selecting the most useful additional examples to label for training.</a:t>
            </a:r>
          </a:p>
          <a:p>
            <a:endParaRPr lang="en-US" sz="2800" dirty="0"/>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Training a word embedding</a:t>
            </a:r>
          </a:p>
        </p:txBody>
      </p:sp>
      <p:sp>
        <p:nvSpPr>
          <p:cNvPr id="3" name="Rectangle 2">
            <a:extLst>
              <a:ext uri="{FF2B5EF4-FFF2-40B4-BE49-F238E27FC236}">
                <a16:creationId xmlns:a16="http://schemas.microsoft.com/office/drawing/2014/main" id="{CF7F387D-BA5E-4953-8EB7-E47D9F66627C}"/>
              </a:ext>
            </a:extLst>
          </p:cNvPr>
          <p:cNvSpPr/>
          <p:nvPr/>
        </p:nvSpPr>
        <p:spPr>
          <a:xfrm>
            <a:off x="8926150" y="220662"/>
            <a:ext cx="3179075"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1B</a:t>
            </a:r>
          </a:p>
        </p:txBody>
      </p:sp>
    </p:spTree>
    <p:extLst>
      <p:ext uri="{BB962C8B-B14F-4D97-AF65-F5344CB8AC3E}">
        <p14:creationId xmlns:p14="http://schemas.microsoft.com/office/powerpoint/2010/main" val="91787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text</a:t>
            </a:r>
          </a:p>
        </p:txBody>
      </p:sp>
      <p:sp>
        <p:nvSpPr>
          <p:cNvPr id="3" name="Rectangle 2">
            <a:extLst>
              <a:ext uri="{FF2B5EF4-FFF2-40B4-BE49-F238E27FC236}">
                <a16:creationId xmlns:a16="http://schemas.microsoft.com/office/drawing/2014/main" id="{CF7F387D-BA5E-4953-8EB7-E47D9F66627C}"/>
              </a:ext>
            </a:extLst>
          </p:cNvPr>
          <p:cNvSpPr/>
          <p:nvPr/>
        </p:nvSpPr>
        <p:spPr>
          <a:xfrm>
            <a:off x="8905311" y="220662"/>
            <a:ext cx="322075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1C</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3619452"/>
          </a:xfrm>
        </p:spPr>
        <p:txBody>
          <a:bodyPr/>
          <a:lstStyle/>
          <a:p>
            <a:r>
              <a:rPr lang="en-US" sz="2400" dirty="0"/>
              <a:t>Starting with Microsoft R Server 9.1, the </a:t>
            </a:r>
            <a:r>
              <a:rPr lang="en-US" sz="2400" dirty="0" err="1"/>
              <a:t>MicrosoftML</a:t>
            </a:r>
            <a:r>
              <a:rPr lang="en-US" sz="2400" dirty="0"/>
              <a:t> package has added support for pre-trained deep neural network models for image featurization.</a:t>
            </a:r>
          </a:p>
          <a:p>
            <a:endParaRPr lang="en-US" sz="2400" dirty="0"/>
          </a:p>
          <a:p>
            <a:r>
              <a:rPr lang="en-US" sz="2400" dirty="0"/>
              <a:t>We can now use the following four deep neural network models trained on ImageNet data set to extract features from images.</a:t>
            </a:r>
          </a:p>
          <a:p>
            <a:pPr lvl="1"/>
            <a:r>
              <a:rPr lang="en-US" sz="1800" dirty="0">
                <a:latin typeface="+mj-lt"/>
              </a:rPr>
              <a:t>ResNet-18</a:t>
            </a:r>
          </a:p>
          <a:p>
            <a:pPr lvl="1"/>
            <a:r>
              <a:rPr lang="en-US" sz="1800" dirty="0">
                <a:latin typeface="+mj-lt"/>
              </a:rPr>
              <a:t>ResNet-50</a:t>
            </a:r>
          </a:p>
          <a:p>
            <a:pPr lvl="1"/>
            <a:r>
              <a:rPr lang="en-US" sz="1800" dirty="0">
                <a:latin typeface="+mj-lt"/>
              </a:rPr>
              <a:t>ResNet-101</a:t>
            </a:r>
          </a:p>
          <a:p>
            <a:pPr lvl="1"/>
            <a:r>
              <a:rPr lang="en-US" sz="1800" dirty="0" err="1">
                <a:latin typeface="+mj-lt"/>
              </a:rPr>
              <a:t>AlexNet</a:t>
            </a:r>
            <a:endParaRPr lang="en-US" sz="1800" dirty="0">
              <a:latin typeface="+mj-lt"/>
            </a:endParaRPr>
          </a:p>
          <a:p>
            <a:pPr marL="0" indent="0">
              <a:buNone/>
            </a:pPr>
            <a:endParaRPr lang="en-US" sz="2400" dirty="0"/>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2865437" y="4069437"/>
            <a:ext cx="6234736" cy="262822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980523" y="5069617"/>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428037" y="4259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023973" y="4069437"/>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2865437" y="4069437"/>
            <a:ext cx="609600" cy="2628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2326791"/>
          </a:xfrm>
        </p:spPr>
        <p:txBody>
          <a:bodyPr/>
          <a:lstStyle/>
          <a:p>
            <a:r>
              <a:rPr lang="en-US" sz="2400" dirty="0"/>
              <a:t>Usage of these pre-trained models allows us to take advantage of their features hard learned from previous data sets which would be otherwise impossible or very inefficient to feature engineer. </a:t>
            </a:r>
          </a:p>
          <a:p>
            <a:endParaRPr lang="en-US" sz="2400" dirty="0"/>
          </a:p>
          <a:p>
            <a:r>
              <a:rPr lang="en-US" sz="2400" dirty="0"/>
              <a:t>Heuristically, the larger the model, the better the performance but the longer it takes to run.</a:t>
            </a:r>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A5D4AD01-6D38-4273-A0BD-0367A1AF925E}"/>
              </a:ext>
            </a:extLst>
          </p:cNvPr>
          <p:cNvPicPr>
            <a:picLocks noChangeAspect="1"/>
          </p:cNvPicPr>
          <p:nvPr/>
        </p:nvPicPr>
        <p:blipFill>
          <a:blip r:embed="rId3"/>
          <a:stretch>
            <a:fillRect/>
          </a:stretch>
        </p:blipFill>
        <p:spPr>
          <a:xfrm>
            <a:off x="503237" y="3944846"/>
            <a:ext cx="8786812" cy="2219416"/>
          </a:xfrm>
          <a:prstGeom prst="rect">
            <a:avLst/>
          </a:prstGeom>
        </p:spPr>
      </p:pic>
      <p:sp>
        <p:nvSpPr>
          <p:cNvPr id="6" name="TextBox 5">
            <a:extLst>
              <a:ext uri="{FF2B5EF4-FFF2-40B4-BE49-F238E27FC236}">
                <a16:creationId xmlns:a16="http://schemas.microsoft.com/office/drawing/2014/main" id="{DBA9F036-F88A-4569-A928-8FCD0BF9795B}"/>
              </a:ext>
            </a:extLst>
          </p:cNvPr>
          <p:cNvSpPr txBox="1"/>
          <p:nvPr/>
        </p:nvSpPr>
        <p:spPr>
          <a:xfrm>
            <a:off x="272274" y="6385319"/>
            <a:ext cx="1050710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Code snapshot taken from https://blogs.msdn.microsoft.com/mlserver/2017/04/12/image-featurization-with-a-pre-trained-deep-neural-network-model/ </a:t>
            </a:r>
          </a:p>
        </p:txBody>
      </p:sp>
    </p:spTree>
    <p:extLst>
      <p:ext uri="{BB962C8B-B14F-4D97-AF65-F5344CB8AC3E}">
        <p14:creationId xmlns:p14="http://schemas.microsoft.com/office/powerpoint/2010/main" val="420249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2A</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word embeddings.</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2179058"/>
          </a:xfrm>
        </p:spPr>
        <p:txBody>
          <a:bodyPr/>
          <a:lstStyle/>
          <a:p>
            <a:r>
              <a:rPr lang="en-US" dirty="0"/>
              <a:t>Visualizing image feature vectors as embeddings</a:t>
            </a:r>
          </a:p>
        </p:txBody>
      </p:sp>
      <p:sp>
        <p:nvSpPr>
          <p:cNvPr id="3" name="Rectangle 2">
            <a:extLst>
              <a:ext uri="{FF2B5EF4-FFF2-40B4-BE49-F238E27FC236}">
                <a16:creationId xmlns:a16="http://schemas.microsoft.com/office/drawing/2014/main" id="{7F1CF3E9-A98F-49C3-890A-36BA70DE11E6}"/>
              </a:ext>
            </a:extLst>
          </p:cNvPr>
          <p:cNvSpPr/>
          <p:nvPr/>
        </p:nvSpPr>
        <p:spPr>
          <a:xfrm>
            <a:off x="8873251" y="220662"/>
            <a:ext cx="328487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2B</a:t>
            </a:r>
          </a:p>
        </p:txBody>
      </p:sp>
    </p:spTree>
    <p:extLst>
      <p:ext uri="{BB962C8B-B14F-4D97-AF65-F5344CB8AC3E}">
        <p14:creationId xmlns:p14="http://schemas.microsoft.com/office/powerpoint/2010/main" val="352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8852411" y="220662"/>
            <a:ext cx="332655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2C</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Image Labeling Exercise</a:t>
            </a:r>
          </a:p>
        </p:txBody>
      </p:sp>
      <p:sp>
        <p:nvSpPr>
          <p:cNvPr id="3" name="Rectangle 2">
            <a:extLst>
              <a:ext uri="{FF2B5EF4-FFF2-40B4-BE49-F238E27FC236}">
                <a16:creationId xmlns:a16="http://schemas.microsoft.com/office/drawing/2014/main" id="{7F1CF3E9-A98F-49C3-890A-36BA70DE11E6}"/>
              </a:ext>
            </a:extLst>
          </p:cNvPr>
          <p:cNvSpPr/>
          <p:nvPr/>
        </p:nvSpPr>
        <p:spPr>
          <a:xfrm>
            <a:off x="8829168" y="220662"/>
            <a:ext cx="3373039"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2D</a:t>
            </a:r>
          </a:p>
        </p:txBody>
      </p:sp>
    </p:spTree>
    <p:extLst>
      <p:ext uri="{BB962C8B-B14F-4D97-AF65-F5344CB8AC3E}">
        <p14:creationId xmlns:p14="http://schemas.microsoft.com/office/powerpoint/2010/main" val="339734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1181862"/>
          </a:xfrm>
        </p:spPr>
        <p:txBody>
          <a:bodyPr/>
          <a:lstStyle/>
          <a:p>
            <a:r>
              <a:rPr lang="en-US" dirty="0"/>
              <a:t>Label Quality</a:t>
            </a:r>
          </a:p>
        </p:txBody>
      </p:sp>
    </p:spTree>
    <p:extLst>
      <p:ext uri="{BB962C8B-B14F-4D97-AF65-F5344CB8AC3E}">
        <p14:creationId xmlns:p14="http://schemas.microsoft.com/office/powerpoint/2010/main" val="284091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 with the data</a:t>
            </a:r>
          </a:p>
        </p:txBody>
      </p:sp>
      <p:sp>
        <p:nvSpPr>
          <p:cNvPr id="3" name="Content Placeholder 2"/>
          <p:cNvSpPr>
            <a:spLocks noGrp="1"/>
          </p:cNvSpPr>
          <p:nvPr>
            <p:ph type="body" sz="quarter" idx="10"/>
          </p:nvPr>
        </p:nvSpPr>
        <p:spPr>
          <a:xfrm>
            <a:off x="274638" y="1212850"/>
            <a:ext cx="11887200" cy="3447098"/>
          </a:xfrm>
        </p:spPr>
        <p:txBody>
          <a:bodyPr/>
          <a:lstStyle/>
          <a:p>
            <a:r>
              <a:rPr lang="en-US" dirty="0"/>
              <a:t>In the era of big data and machine learning </a:t>
            </a:r>
          </a:p>
          <a:p>
            <a:pPr lvl="1"/>
            <a:r>
              <a:rPr lang="en-US" dirty="0"/>
              <a:t>labels -&gt; features -&gt; predictive model -&gt; optimization</a:t>
            </a:r>
          </a:p>
          <a:p>
            <a:r>
              <a:rPr lang="en-US" dirty="0"/>
              <a:t>Labeling/experimentation perceived as boring</a:t>
            </a:r>
          </a:p>
          <a:p>
            <a:r>
              <a:rPr lang="en-US" dirty="0"/>
              <a:t>Tendency to rush labeling</a:t>
            </a:r>
          </a:p>
          <a:p>
            <a:r>
              <a:rPr lang="en-US" dirty="0"/>
              <a:t>Label quality is very important </a:t>
            </a:r>
          </a:p>
          <a:p>
            <a:pPr lvl="1"/>
            <a:r>
              <a:rPr lang="en-US" dirty="0"/>
              <a:t>Garbage in, garbage out</a:t>
            </a:r>
          </a:p>
        </p:txBody>
      </p:sp>
    </p:spTree>
    <p:extLst>
      <p:ext uri="{BB962C8B-B14F-4D97-AF65-F5344CB8AC3E}">
        <p14:creationId xmlns:p14="http://schemas.microsoft.com/office/powerpoint/2010/main" val="16680941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ML, and data science</a:t>
            </a:r>
          </a:p>
        </p:txBody>
      </p:sp>
      <p:sp>
        <p:nvSpPr>
          <p:cNvPr id="5" name="Text Placeholder 4"/>
          <p:cNvSpPr>
            <a:spLocks noGrp="1"/>
          </p:cNvSpPr>
          <p:nvPr>
            <p:ph type="body" sz="quarter" idx="10"/>
          </p:nvPr>
        </p:nvSpPr>
        <p:spPr>
          <a:xfrm>
            <a:off x="274638" y="1212850"/>
            <a:ext cx="11887200" cy="683264"/>
          </a:xfrm>
        </p:spPr>
        <p:txBody>
          <a:bodyPr/>
          <a:lstStyle/>
          <a:p>
            <a:r>
              <a:rPr lang="en-US" sz="3600" dirty="0"/>
              <a:t>Labels -&gt; features -&gt; predictive model -&gt; optimization</a:t>
            </a:r>
            <a:endParaRPr lang="en-US" dirty="0"/>
          </a:p>
        </p:txBody>
      </p:sp>
      <p:pic>
        <p:nvPicPr>
          <p:cNvPr id="4" name="Picture 3"/>
          <p:cNvPicPr>
            <a:picLocks noChangeAspect="1"/>
          </p:cNvPicPr>
          <p:nvPr/>
        </p:nvPicPr>
        <p:blipFill>
          <a:blip r:embed="rId3"/>
          <a:stretch>
            <a:fillRect/>
          </a:stretch>
        </p:blipFill>
        <p:spPr>
          <a:xfrm>
            <a:off x="3494088" y="1973262"/>
            <a:ext cx="5448300" cy="4495800"/>
          </a:xfrm>
          <a:prstGeom prst="rect">
            <a:avLst/>
          </a:prstGeom>
        </p:spPr>
      </p:pic>
    </p:spTree>
    <p:extLst>
      <p:ext uri="{BB962C8B-B14F-4D97-AF65-F5344CB8AC3E}">
        <p14:creationId xmlns:p14="http://schemas.microsoft.com/office/powerpoint/2010/main" val="40643553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3200399" cy="738664"/>
          </a:xfrm>
        </p:spPr>
        <p:txBody>
          <a:bodyPr/>
          <a:lstStyle/>
          <a:p>
            <a:pPr marL="0" indent="0">
              <a:buNone/>
            </a:pPr>
            <a:r>
              <a:rPr lang="en-US" dirty="0"/>
              <a:t>Information retrieval example</a:t>
            </a:r>
          </a:p>
        </p:txBody>
      </p:sp>
      <p:sp>
        <p:nvSpPr>
          <p:cNvPr id="3" name="Title 2"/>
          <p:cNvSpPr>
            <a:spLocks noGrp="1"/>
          </p:cNvSpPr>
          <p:nvPr>
            <p:ph type="title"/>
          </p:nvPr>
        </p:nvSpPr>
        <p:spPr/>
        <p:txBody>
          <a:bodyPr/>
          <a:lstStyle/>
          <a:p>
            <a:r>
              <a:rPr lang="en-US" dirty="0"/>
              <a:t>Lifecycle of a label</a:t>
            </a:r>
          </a:p>
        </p:txBody>
      </p:sp>
      <p:pic>
        <p:nvPicPr>
          <p:cNvPr id="4" name="Picture 3"/>
          <p:cNvPicPr/>
          <p:nvPr/>
        </p:nvPicPr>
        <p:blipFill>
          <a:blip r:embed="rId3"/>
          <a:stretch>
            <a:fillRect/>
          </a:stretch>
        </p:blipFill>
        <p:spPr>
          <a:xfrm>
            <a:off x="3789204" y="1363662"/>
            <a:ext cx="4858067" cy="5254625"/>
          </a:xfrm>
          <a:prstGeom prst="rect">
            <a:avLst/>
          </a:prstGeom>
        </p:spPr>
      </p:pic>
      <p:sp>
        <p:nvSpPr>
          <p:cNvPr id="5" name="Right Brace 4"/>
          <p:cNvSpPr/>
          <p:nvPr/>
        </p:nvSpPr>
        <p:spPr>
          <a:xfrm>
            <a:off x="8809037" y="1439862"/>
            <a:ext cx="304800" cy="220980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9275603" y="2064630"/>
            <a:ext cx="2720779"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Using a crowd to label a data set</a:t>
            </a:r>
          </a:p>
        </p:txBody>
      </p:sp>
      <p:sp>
        <p:nvSpPr>
          <p:cNvPr id="8" name="TextBox 7"/>
          <p:cNvSpPr txBox="1"/>
          <p:nvPr/>
        </p:nvSpPr>
        <p:spPr>
          <a:xfrm>
            <a:off x="9345524" y="4487862"/>
            <a:ext cx="2818679"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Using ML to process the complete data set</a:t>
            </a:r>
          </a:p>
        </p:txBody>
      </p:sp>
      <p:sp>
        <p:nvSpPr>
          <p:cNvPr id="9" name="Right Brace 8"/>
          <p:cNvSpPr/>
          <p:nvPr/>
        </p:nvSpPr>
        <p:spPr>
          <a:xfrm>
            <a:off x="8809037" y="3684942"/>
            <a:ext cx="304800" cy="278412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93653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quality</a:t>
            </a:r>
          </a:p>
        </p:txBody>
      </p:sp>
      <p:sp>
        <p:nvSpPr>
          <p:cNvPr id="3" name="Text Placeholder 2"/>
          <p:cNvSpPr>
            <a:spLocks noGrp="1"/>
          </p:cNvSpPr>
          <p:nvPr>
            <p:ph type="body" sz="quarter" idx="10"/>
          </p:nvPr>
        </p:nvSpPr>
        <p:spPr>
          <a:xfrm>
            <a:off x="274638" y="1212850"/>
            <a:ext cx="11887200" cy="3785652"/>
          </a:xfrm>
        </p:spPr>
        <p:txBody>
          <a:bodyPr/>
          <a:lstStyle/>
          <a:p>
            <a:r>
              <a:rPr lang="en-US" dirty="0"/>
              <a:t>Quality</a:t>
            </a:r>
          </a:p>
          <a:p>
            <a:pPr lvl="1"/>
            <a:r>
              <a:rPr lang="en-US" dirty="0"/>
              <a:t>Meets internal customer needs</a:t>
            </a:r>
          </a:p>
          <a:p>
            <a:pPr lvl="1"/>
            <a:r>
              <a:rPr lang="en-US" dirty="0"/>
              <a:t>Free from deficiencies</a:t>
            </a:r>
          </a:p>
          <a:p>
            <a:r>
              <a:rPr lang="en-US" dirty="0"/>
              <a:t>Process</a:t>
            </a:r>
          </a:p>
          <a:p>
            <a:pPr lvl="1"/>
            <a:r>
              <a:rPr lang="en-US" dirty="0"/>
              <a:t>Don’t rush labeling</a:t>
            </a:r>
          </a:p>
          <a:p>
            <a:pPr lvl="1"/>
            <a:r>
              <a:rPr lang="en-US" dirty="0"/>
              <a:t>Don’t outsource</a:t>
            </a:r>
          </a:p>
          <a:p>
            <a:pPr lvl="1"/>
            <a:r>
              <a:rPr lang="en-US" dirty="0"/>
              <a:t>Own it end to end</a:t>
            </a:r>
          </a:p>
          <a:p>
            <a:pPr lvl="1"/>
            <a:r>
              <a:rPr lang="en-US" dirty="0"/>
              <a:t>Large scale</a:t>
            </a:r>
          </a:p>
          <a:p>
            <a:pPr lvl="1"/>
            <a:r>
              <a:rPr lang="en-US" dirty="0"/>
              <a:t>Continuity</a:t>
            </a:r>
          </a:p>
        </p:txBody>
      </p:sp>
    </p:spTree>
    <p:extLst>
      <p:ext uri="{BB962C8B-B14F-4D97-AF65-F5344CB8AC3E}">
        <p14:creationId xmlns:p14="http://schemas.microsoft.com/office/powerpoint/2010/main" val="29233042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89A2B1-5F08-49D5-AB15-183D0A7B7CBC}"/>
              </a:ext>
            </a:extLst>
          </p:cNvPr>
          <p:cNvSpPr txBox="1"/>
          <p:nvPr/>
        </p:nvSpPr>
        <p:spPr>
          <a:xfrm>
            <a:off x="402794" y="2588538"/>
            <a:ext cx="1953278" cy="885862"/>
          </a:xfrm>
          <a:prstGeom prst="rect">
            <a:avLst/>
          </a:prstGeom>
          <a:noFill/>
          <a:ln w="12700">
            <a:solidFill>
              <a:schemeClr val="tx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HIT Prototype</a:t>
            </a:r>
          </a:p>
        </p:txBody>
      </p:sp>
      <p:sp>
        <p:nvSpPr>
          <p:cNvPr id="5" name="TextBox 4">
            <a:extLst>
              <a:ext uri="{FF2B5EF4-FFF2-40B4-BE49-F238E27FC236}">
                <a16:creationId xmlns:a16="http://schemas.microsoft.com/office/drawing/2014/main" id="{2AFF530B-15F2-4D4E-BA9E-091376B52414}"/>
              </a:ext>
            </a:extLst>
          </p:cNvPr>
          <p:cNvSpPr txBox="1"/>
          <p:nvPr/>
        </p:nvSpPr>
        <p:spPr>
          <a:xfrm>
            <a:off x="3346412" y="2588538"/>
            <a:ext cx="1722682" cy="885862"/>
          </a:xfrm>
          <a:prstGeom prst="rect">
            <a:avLst/>
          </a:prstGeom>
          <a:noFill/>
          <a:ln w="12700">
            <a:solidFill>
              <a:schemeClr val="tx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Laboratory Release</a:t>
            </a:r>
          </a:p>
        </p:txBody>
      </p:sp>
      <p:sp>
        <p:nvSpPr>
          <p:cNvPr id="6" name="TextBox 5">
            <a:extLst>
              <a:ext uri="{FF2B5EF4-FFF2-40B4-BE49-F238E27FC236}">
                <a16:creationId xmlns:a16="http://schemas.microsoft.com/office/drawing/2014/main" id="{F2428EC8-4DBB-4D73-93E1-D872AE296342}"/>
              </a:ext>
            </a:extLst>
          </p:cNvPr>
          <p:cNvSpPr txBox="1"/>
          <p:nvPr/>
        </p:nvSpPr>
        <p:spPr>
          <a:xfrm>
            <a:off x="6302459" y="2588538"/>
            <a:ext cx="2039941" cy="885862"/>
          </a:xfrm>
          <a:prstGeom prst="rect">
            <a:avLst/>
          </a:prstGeom>
          <a:noFill/>
          <a:ln w="12700">
            <a:solidFill>
              <a:schemeClr val="tx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Pilot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T</a:t>
            </a:r>
            <a:r>
              <a:rPr kumimoji="0" lang="en-US" sz="2522" b="0" i="0" u="none" strike="noStrike" kern="1200" cap="none" spc="0" normalizeH="0" baseline="0" noProof="0">
                <a:ln>
                  <a:noFill/>
                </a:ln>
                <a:solidFill>
                  <a:prstClr val="white"/>
                </a:solidFill>
                <a:effectLst/>
                <a:uLnTx/>
                <a:uFillTx/>
                <a:latin typeface="Segoe UI"/>
                <a:ea typeface="+mn-ea"/>
                <a:cs typeface="+mn-cs"/>
              </a:rPr>
              <a:t>est</a:t>
            </a:r>
            <a:endParaRPr kumimoji="0" lang="en-US" sz="2522"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8C3CAFD-9B9F-45D9-B311-FFBB84EB4EC4}"/>
              </a:ext>
            </a:extLst>
          </p:cNvPr>
          <p:cNvSpPr txBox="1"/>
          <p:nvPr/>
        </p:nvSpPr>
        <p:spPr>
          <a:xfrm>
            <a:off x="9461861" y="2588538"/>
            <a:ext cx="2039941" cy="885862"/>
          </a:xfrm>
          <a:prstGeom prst="rect">
            <a:avLst/>
          </a:prstGeom>
          <a:noFill/>
          <a:ln w="12700">
            <a:solidFill>
              <a:schemeClr val="tx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Production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System</a:t>
            </a:r>
          </a:p>
        </p:txBody>
      </p:sp>
      <p:cxnSp>
        <p:nvCxnSpPr>
          <p:cNvPr id="8" name="Straight Arrow Connector 7">
            <a:extLst>
              <a:ext uri="{FF2B5EF4-FFF2-40B4-BE49-F238E27FC236}">
                <a16:creationId xmlns:a16="http://schemas.microsoft.com/office/drawing/2014/main" id="{1C16B6D5-5018-4ACB-981A-34DB0B6BE8E3}"/>
              </a:ext>
            </a:extLst>
          </p:cNvPr>
          <p:cNvCxnSpPr>
            <a:cxnSpLocks/>
            <a:stCxn id="4" idx="3"/>
            <a:endCxn id="5" idx="1"/>
          </p:cNvCxnSpPr>
          <p:nvPr/>
        </p:nvCxnSpPr>
        <p:spPr>
          <a:xfrm>
            <a:off x="2356073" y="3031469"/>
            <a:ext cx="9903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6E760D-B212-4A00-A696-2618509AB0CE}"/>
              </a:ext>
            </a:extLst>
          </p:cNvPr>
          <p:cNvCxnSpPr>
            <a:cxnSpLocks/>
            <a:stCxn id="5" idx="3"/>
          </p:cNvCxnSpPr>
          <p:nvPr/>
        </p:nvCxnSpPr>
        <p:spPr>
          <a:xfrm flipV="1">
            <a:off x="5069094" y="3023752"/>
            <a:ext cx="1226207" cy="77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38D780-1420-4190-8532-22F8AA4D7972}"/>
              </a:ext>
            </a:extLst>
          </p:cNvPr>
          <p:cNvCxnSpPr>
            <a:cxnSpLocks/>
            <a:stCxn id="6" idx="3"/>
            <a:endCxn id="7" idx="1"/>
          </p:cNvCxnSpPr>
          <p:nvPr/>
        </p:nvCxnSpPr>
        <p:spPr>
          <a:xfrm>
            <a:off x="8342400" y="3031469"/>
            <a:ext cx="111946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7CA167-87C9-4287-928D-B0458BF49E85}"/>
              </a:ext>
            </a:extLst>
          </p:cNvPr>
          <p:cNvSpPr txBox="1"/>
          <p:nvPr/>
        </p:nvSpPr>
        <p:spPr>
          <a:xfrm>
            <a:off x="1878648" y="4432979"/>
            <a:ext cx="1820644" cy="43351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162" b="0" i="0" u="none" strike="noStrike" kern="1200" cap="none" spc="0" normalizeH="0" baseline="0" noProof="0" dirty="0">
                <a:ln>
                  <a:noFill/>
                </a:ln>
                <a:solidFill>
                  <a:prstClr val="white"/>
                </a:solidFill>
                <a:effectLst/>
                <a:uLnTx/>
                <a:uFillTx/>
                <a:latin typeface="Segoe UI"/>
                <a:ea typeface="+mn-ea"/>
                <a:cs typeface="+mn-cs"/>
              </a:rPr>
              <a:t>Coding</a:t>
            </a:r>
          </a:p>
        </p:txBody>
      </p:sp>
      <p:sp>
        <p:nvSpPr>
          <p:cNvPr id="18" name="TextBox 17">
            <a:extLst>
              <a:ext uri="{FF2B5EF4-FFF2-40B4-BE49-F238E27FC236}">
                <a16:creationId xmlns:a16="http://schemas.microsoft.com/office/drawing/2014/main" id="{FD9C2A7B-780B-4CCD-90DB-1D26866F3E29}"/>
              </a:ext>
            </a:extLst>
          </p:cNvPr>
          <p:cNvSpPr txBox="1"/>
          <p:nvPr/>
        </p:nvSpPr>
        <p:spPr>
          <a:xfrm>
            <a:off x="6302459" y="4413144"/>
            <a:ext cx="2039941" cy="43351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162" b="0" i="0" u="none" strike="noStrike" kern="1200" cap="none" spc="0" normalizeH="0" baseline="0" noProof="0" dirty="0">
                <a:ln>
                  <a:noFill/>
                </a:ln>
                <a:solidFill>
                  <a:prstClr val="white"/>
                </a:solidFill>
                <a:effectLst/>
                <a:uLnTx/>
                <a:uFillTx/>
                <a:latin typeface="Segoe UI"/>
                <a:ea typeface="+mn-ea"/>
                <a:cs typeface="+mn-cs"/>
              </a:rPr>
              <a:t>Quality control</a:t>
            </a:r>
          </a:p>
        </p:txBody>
      </p:sp>
      <p:sp>
        <p:nvSpPr>
          <p:cNvPr id="19" name="TextBox 18">
            <a:extLst>
              <a:ext uri="{FF2B5EF4-FFF2-40B4-BE49-F238E27FC236}">
                <a16:creationId xmlns:a16="http://schemas.microsoft.com/office/drawing/2014/main" id="{FE166807-954E-4BF1-9FBE-DFBA3BCF10A8}"/>
              </a:ext>
            </a:extLst>
          </p:cNvPr>
          <p:cNvSpPr txBox="1"/>
          <p:nvPr/>
        </p:nvSpPr>
        <p:spPr>
          <a:xfrm>
            <a:off x="9245131" y="4432979"/>
            <a:ext cx="2769488" cy="77285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162" b="0" i="0" u="none" strike="noStrike" kern="1200" cap="none" spc="0" normalizeH="0" baseline="0" noProof="0" dirty="0">
                <a:ln>
                  <a:noFill/>
                </a:ln>
                <a:solidFill>
                  <a:prstClr val="white"/>
                </a:solidFill>
                <a:effectLst/>
                <a:uLnTx/>
                <a:uFillTx/>
                <a:latin typeface="Segoe UI"/>
                <a:ea typeface="+mn-ea"/>
                <a:cs typeface="+mn-cs"/>
              </a:rPr>
              <a:t>Quality improvements</a:t>
            </a:r>
          </a:p>
        </p:txBody>
      </p:sp>
      <p:sp>
        <p:nvSpPr>
          <p:cNvPr id="21" name="Right Brace 20">
            <a:extLst>
              <a:ext uri="{FF2B5EF4-FFF2-40B4-BE49-F238E27FC236}">
                <a16:creationId xmlns:a16="http://schemas.microsoft.com/office/drawing/2014/main" id="{A395964B-8621-4646-A7FC-54694A34D162}"/>
              </a:ext>
            </a:extLst>
          </p:cNvPr>
          <p:cNvSpPr/>
          <p:nvPr/>
        </p:nvSpPr>
        <p:spPr>
          <a:xfrm rot="5400000">
            <a:off x="2626549" y="1826562"/>
            <a:ext cx="214144" cy="466165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2380" tIns="41190" rIns="82380" bIns="4119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88" b="0" i="0" u="none" strike="noStrike" kern="1200" cap="none" spc="0" normalizeH="0" baseline="0" noProof="0">
              <a:ln>
                <a:noFill/>
              </a:ln>
              <a:solidFill>
                <a:prstClr val="white"/>
              </a:solidFill>
              <a:effectLst/>
              <a:uLnTx/>
              <a:uFillTx/>
              <a:latin typeface="Segoe UI"/>
              <a:ea typeface="+mn-ea"/>
              <a:cs typeface="+mn-cs"/>
            </a:endParaRPr>
          </a:p>
        </p:txBody>
      </p:sp>
      <p:sp>
        <p:nvSpPr>
          <p:cNvPr id="22" name="Right Brace 21">
            <a:extLst>
              <a:ext uri="{FF2B5EF4-FFF2-40B4-BE49-F238E27FC236}">
                <a16:creationId xmlns:a16="http://schemas.microsoft.com/office/drawing/2014/main" id="{9E65BD42-4459-4372-BEB5-66FF153EBBA0}"/>
              </a:ext>
            </a:extLst>
          </p:cNvPr>
          <p:cNvSpPr/>
          <p:nvPr/>
        </p:nvSpPr>
        <p:spPr>
          <a:xfrm rot="5400000">
            <a:off x="7232940" y="3147825"/>
            <a:ext cx="122397" cy="198335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2380" tIns="41190" rIns="82380" bIns="4119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88" b="0" i="0" u="none" strike="noStrike" kern="1200" cap="none" spc="0" normalizeH="0" baseline="0" noProof="0">
              <a:ln>
                <a:noFill/>
              </a:ln>
              <a:solidFill>
                <a:prstClr val="white"/>
              </a:solidFill>
              <a:effectLst/>
              <a:uLnTx/>
              <a:uFillTx/>
              <a:latin typeface="Segoe UI"/>
              <a:ea typeface="+mn-ea"/>
              <a:cs typeface="+mn-cs"/>
            </a:endParaRPr>
          </a:p>
        </p:txBody>
      </p:sp>
      <p:sp>
        <p:nvSpPr>
          <p:cNvPr id="23" name="Right Brace 22">
            <a:extLst>
              <a:ext uri="{FF2B5EF4-FFF2-40B4-BE49-F238E27FC236}">
                <a16:creationId xmlns:a16="http://schemas.microsoft.com/office/drawing/2014/main" id="{5B0AD9C2-69CA-4781-A0DF-1F36530A876C}"/>
              </a:ext>
            </a:extLst>
          </p:cNvPr>
          <p:cNvSpPr/>
          <p:nvPr/>
        </p:nvSpPr>
        <p:spPr>
          <a:xfrm rot="5400000">
            <a:off x="10417045" y="3179706"/>
            <a:ext cx="186156" cy="1983358"/>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2380" tIns="41190" rIns="82380" bIns="4119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88" b="0" i="0" u="none" strike="noStrike" kern="1200" cap="none" spc="0" normalizeH="0" baseline="0" noProof="0">
              <a:ln>
                <a:noFill/>
              </a:ln>
              <a:solidFill>
                <a:prstClr val="white"/>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62374CBA-6756-4F09-BDD8-9BF3FDAA6D35}"/>
              </a:ext>
            </a:extLst>
          </p:cNvPr>
          <p:cNvCxnSpPr>
            <a:cxnSpLocks/>
          </p:cNvCxnSpPr>
          <p:nvPr/>
        </p:nvCxnSpPr>
        <p:spPr>
          <a:xfrm>
            <a:off x="511036" y="6147856"/>
            <a:ext cx="112719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CE03A90-A7FF-4D4E-A195-346422B0CDA4}"/>
              </a:ext>
            </a:extLst>
          </p:cNvPr>
          <p:cNvSpPr txBox="1"/>
          <p:nvPr/>
        </p:nvSpPr>
        <p:spPr>
          <a:xfrm>
            <a:off x="1764264" y="1569692"/>
            <a:ext cx="2947312" cy="830997"/>
          </a:xfrm>
          <a:prstGeom prst="rect">
            <a:avLst/>
          </a:prstGeom>
          <a:noFill/>
        </p:spPr>
        <p:txBody>
          <a:bodyPr wrap="square" rtlCol="0">
            <a:spAutoFit/>
          </a:body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Small data set</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Internal team</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Mostly for testing</a:t>
            </a:r>
          </a:p>
        </p:txBody>
      </p:sp>
      <p:sp>
        <p:nvSpPr>
          <p:cNvPr id="20" name="TextBox 19">
            <a:extLst>
              <a:ext uri="{FF2B5EF4-FFF2-40B4-BE49-F238E27FC236}">
                <a16:creationId xmlns:a16="http://schemas.microsoft.com/office/drawing/2014/main" id="{412EDCAC-1C2A-4639-A422-5B437A1731D4}"/>
              </a:ext>
            </a:extLst>
          </p:cNvPr>
          <p:cNvSpPr txBox="1"/>
          <p:nvPr/>
        </p:nvSpPr>
        <p:spPr>
          <a:xfrm>
            <a:off x="6291264" y="1305677"/>
            <a:ext cx="2947312" cy="1107996"/>
          </a:xfrm>
          <a:prstGeom prst="rect">
            <a:avLst/>
          </a:prstGeom>
          <a:noFill/>
        </p:spPr>
        <p:txBody>
          <a:bodyPr wrap="square" rtlCol="0">
            <a:spAutoFit/>
          </a:body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Small data set</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Crowd-based</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Payment structure</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Flexible quality</a:t>
            </a:r>
          </a:p>
        </p:txBody>
      </p:sp>
      <p:sp>
        <p:nvSpPr>
          <p:cNvPr id="24" name="TextBox 23">
            <a:extLst>
              <a:ext uri="{FF2B5EF4-FFF2-40B4-BE49-F238E27FC236}">
                <a16:creationId xmlns:a16="http://schemas.microsoft.com/office/drawing/2014/main" id="{8D8D1CAF-52D8-48A0-97B6-6ABF131E4DC2}"/>
              </a:ext>
            </a:extLst>
          </p:cNvPr>
          <p:cNvSpPr txBox="1"/>
          <p:nvPr/>
        </p:nvSpPr>
        <p:spPr>
          <a:xfrm>
            <a:off x="9342437" y="1253889"/>
            <a:ext cx="2947312" cy="1323439"/>
          </a:xfrm>
          <a:prstGeom prst="rect">
            <a:avLst/>
          </a:prstGeom>
          <a:noFill/>
        </p:spPr>
        <p:txBody>
          <a:bodyPr wrap="square" rtlCol="0">
            <a:spAutoFit/>
          </a:body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Data set partitioned</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Crowd-based</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Quality control enforced</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Expertise, retention, recruiting</a:t>
            </a:r>
          </a:p>
        </p:txBody>
      </p:sp>
      <p:sp>
        <p:nvSpPr>
          <p:cNvPr id="25" name="TextBox 24">
            <a:extLst>
              <a:ext uri="{FF2B5EF4-FFF2-40B4-BE49-F238E27FC236}">
                <a16:creationId xmlns:a16="http://schemas.microsoft.com/office/drawing/2014/main" id="{C66555C5-8E8B-4CDD-9254-7261A7A8AECA}"/>
              </a:ext>
            </a:extLst>
          </p:cNvPr>
          <p:cNvSpPr txBox="1"/>
          <p:nvPr/>
        </p:nvSpPr>
        <p:spPr>
          <a:xfrm>
            <a:off x="10389177" y="6212137"/>
            <a:ext cx="1820644" cy="43351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162" b="0" i="0" u="none" strike="noStrike" kern="1200" cap="none" spc="0" normalizeH="0" baseline="0" noProof="0" dirty="0">
                <a:ln>
                  <a:noFill/>
                </a:ln>
                <a:solidFill>
                  <a:prstClr val="white"/>
                </a:solidFill>
                <a:effectLst/>
                <a:uLnTx/>
                <a:uFillTx/>
                <a:latin typeface="Segoe UI"/>
                <a:ea typeface="+mn-ea"/>
                <a:cs typeface="+mn-cs"/>
              </a:rPr>
              <a:t>Time</a:t>
            </a:r>
          </a:p>
        </p:txBody>
      </p:sp>
      <p:sp>
        <p:nvSpPr>
          <p:cNvPr id="27" name="Title 1">
            <a:extLst>
              <a:ext uri="{FF2B5EF4-FFF2-40B4-BE49-F238E27FC236}">
                <a16:creationId xmlns:a16="http://schemas.microsoft.com/office/drawing/2014/main" id="{83A0E54D-88E6-4FF1-8577-D11A39C5EE61}"/>
              </a:ext>
            </a:extLst>
          </p:cNvPr>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119" b="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rPr>
              <a:t>Development process</a:t>
            </a:r>
          </a:p>
        </p:txBody>
      </p:sp>
    </p:spTree>
    <p:extLst>
      <p:ext uri="{BB962C8B-B14F-4D97-AF65-F5344CB8AC3E}">
        <p14:creationId xmlns:p14="http://schemas.microsoft.com/office/powerpoint/2010/main" val="1776298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5614-46E7-4CA6-8FBE-940612CB08DF}"/>
              </a:ext>
            </a:extLst>
          </p:cNvPr>
          <p:cNvSpPr>
            <a:spLocks noGrp="1"/>
          </p:cNvSpPr>
          <p:nvPr>
            <p:ph type="title"/>
          </p:nvPr>
        </p:nvSpPr>
        <p:spPr/>
        <p:txBody>
          <a:bodyPr/>
          <a:lstStyle/>
          <a:p>
            <a:r>
              <a:rPr lang="en-US" dirty="0"/>
              <a:t>Technical Themes</a:t>
            </a:r>
          </a:p>
        </p:txBody>
      </p:sp>
      <p:sp>
        <p:nvSpPr>
          <p:cNvPr id="3" name="Text Placeholder 2">
            <a:extLst>
              <a:ext uri="{FF2B5EF4-FFF2-40B4-BE49-F238E27FC236}">
                <a16:creationId xmlns:a16="http://schemas.microsoft.com/office/drawing/2014/main" id="{8ABE7C13-752A-4D4A-B907-F5EBB1E52A31}"/>
              </a:ext>
            </a:extLst>
          </p:cNvPr>
          <p:cNvSpPr>
            <a:spLocks noGrp="1"/>
          </p:cNvSpPr>
          <p:nvPr>
            <p:ph type="body" sz="quarter" idx="10"/>
          </p:nvPr>
        </p:nvSpPr>
        <p:spPr>
          <a:xfrm>
            <a:off x="274702" y="1211287"/>
            <a:ext cx="11888787" cy="1292662"/>
          </a:xfrm>
        </p:spPr>
        <p:txBody>
          <a:bodyPr/>
          <a:lstStyle/>
          <a:p>
            <a:r>
              <a:rPr lang="en-US" dirty="0"/>
              <a:t>Interoperability between Python and R</a:t>
            </a:r>
          </a:p>
          <a:p>
            <a:r>
              <a:rPr lang="en-US"/>
              <a:t>Scaling </a:t>
            </a:r>
            <a:r>
              <a:rPr lang="en-US" dirty="0"/>
              <a:t>up on the cloud</a:t>
            </a:r>
          </a:p>
        </p:txBody>
      </p:sp>
    </p:spTree>
    <p:extLst>
      <p:ext uri="{BB962C8B-B14F-4D97-AF65-F5344CB8AC3E}">
        <p14:creationId xmlns:p14="http://schemas.microsoft.com/office/powerpoint/2010/main" val="337985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5773888"/>
          </a:xfrm>
        </p:spPr>
        <p:txBody>
          <a:bodyPr/>
          <a:lstStyle/>
          <a:p>
            <a:r>
              <a:rPr lang="en-US" sz="2400" dirty="0"/>
              <a:t>Active learning is a case of semi-supervised learning in which an algorithm interactively asks for additional labeled data that would result in most gain in model performance</a:t>
            </a:r>
          </a:p>
          <a:p>
            <a:endParaRPr lang="en-US" sz="2400" dirty="0"/>
          </a:p>
          <a:p>
            <a:r>
              <a:rPr lang="en-US" sz="2400" dirty="0"/>
              <a:t>Data (unlabeled) is often easier to come by than expert labelers</a:t>
            </a:r>
          </a:p>
          <a:p>
            <a:endParaRPr lang="en-US" sz="2400" dirty="0"/>
          </a:p>
          <a:p>
            <a:r>
              <a:rPr lang="en-US" sz="2400" dirty="0"/>
              <a:t>Active learning starts with a preliminary classifier and looks for the samples that it has the most to learn from</a:t>
            </a:r>
          </a:p>
          <a:p>
            <a:pPr lvl="1"/>
            <a:r>
              <a:rPr lang="en-US" sz="2000" dirty="0"/>
              <a:t>What is the model good at? What needs work (e.g., more training data)?</a:t>
            </a:r>
          </a:p>
          <a:p>
            <a:pPr lvl="1"/>
            <a:r>
              <a:rPr lang="en-US" sz="2000" dirty="0"/>
              <a:t>How much of the unlabeled data can we eliminate as already identifiable?</a:t>
            </a:r>
          </a:p>
          <a:p>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AEA01D66-F11A-41C7-9C4D-AA78EB9EACB6}"/>
              </a:ext>
            </a:extLst>
          </p:cNvPr>
          <p:cNvPicPr>
            <a:picLocks noChangeAspect="1"/>
          </p:cNvPicPr>
          <p:nvPr/>
        </p:nvPicPr>
        <p:blipFill>
          <a:blip r:embed="rId3"/>
          <a:stretch>
            <a:fillRect/>
          </a:stretch>
        </p:blipFill>
        <p:spPr>
          <a:xfrm>
            <a:off x="6904037" y="2049462"/>
            <a:ext cx="5353050" cy="2783650"/>
          </a:xfrm>
          <a:prstGeom prst="rect">
            <a:avLst/>
          </a:prstGeom>
        </p:spPr>
      </p:pic>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7A4E1-B429-4F30-AC07-3D001122E072}"/>
              </a:ext>
            </a:extLst>
          </p:cNvPr>
          <p:cNvSpPr/>
          <p:nvPr/>
        </p:nvSpPr>
        <p:spPr>
          <a:xfrm>
            <a:off x="353153" y="144462"/>
            <a:ext cx="11277600" cy="6314549"/>
          </a:xfrm>
          <a:prstGeom prst="rect">
            <a:avLst/>
          </a:prstGeom>
        </p:spPr>
        <p:txBody>
          <a:bodyPr wrap="square">
            <a:spAutoFit/>
          </a:bodyPr>
          <a:lstStyle/>
          <a:p>
            <a:pPr>
              <a:spcBef>
                <a:spcPts val="1200"/>
              </a:spcBef>
              <a:spcAft>
                <a:spcPts val="300"/>
              </a:spcAft>
            </a:pPr>
            <a:r>
              <a:rPr lang="en-US" sz="2600" dirty="0">
                <a:solidFill>
                  <a:srgbClr val="000000"/>
                </a:solidFill>
                <a:latin typeface="Georgia" panose="02040502050405020303" pitchFamily="18" charset="0"/>
                <a:ea typeface="Times New Roman" panose="02020603050405020304" pitchFamily="18" charset="0"/>
              </a:rPr>
              <a:t>Query strategies</a:t>
            </a:r>
            <a:r>
              <a:rPr lang="en-US" sz="1200" dirty="0">
                <a:solidFill>
                  <a:srgbClr val="54595D"/>
                </a:solidFill>
                <a:latin typeface="Arial" panose="020B0604020202020204" pitchFamily="34" charset="0"/>
                <a:ea typeface="Times New Roman" panose="02020603050405020304" pitchFamily="18" charset="0"/>
              </a:rPr>
              <a:t>[</a:t>
            </a:r>
            <a:r>
              <a:rPr lang="en-US" sz="1200" u="sng" dirty="0">
                <a:solidFill>
                  <a:srgbClr val="0B0080"/>
                </a:solidFill>
                <a:latin typeface="Arial" panose="020B0604020202020204" pitchFamily="34" charset="0"/>
                <a:ea typeface="Times New Roman" panose="02020603050405020304" pitchFamily="18" charset="0"/>
                <a:hlinkClick r:id="rId3" tooltip="Edit section: Query strategies"/>
              </a:rPr>
              <a:t>edit</a:t>
            </a:r>
            <a:r>
              <a:rPr lang="en-US" sz="1200" dirty="0">
                <a:solidFill>
                  <a:srgbClr val="54595D"/>
                </a:solidFill>
                <a:latin typeface="Arial" panose="020B0604020202020204" pitchFamily="34" charset="0"/>
                <a:ea typeface="Times New Roman" panose="02020603050405020304" pitchFamily="18" charset="0"/>
              </a:rPr>
              <a:t>]</a:t>
            </a:r>
            <a:endParaRPr lang="en-US" b="1" dirty="0">
              <a:latin typeface="Calibri" panose="020F0502020204030204" pitchFamily="34" charset="0"/>
              <a:ea typeface="Calibri" panose="020F0502020204030204" pitchFamily="34" charset="0"/>
            </a:endParaRPr>
          </a:p>
          <a:p>
            <a:pPr>
              <a:spcBef>
                <a:spcPts val="600"/>
              </a:spcBef>
              <a:spcAft>
                <a:spcPts val="600"/>
              </a:spcAft>
            </a:pPr>
            <a:r>
              <a:rPr lang="en-US" dirty="0">
                <a:solidFill>
                  <a:srgbClr val="222222"/>
                </a:solidFill>
                <a:latin typeface="Arial" panose="020B0604020202020204" pitchFamily="34" charset="0"/>
                <a:ea typeface="Calibri" panose="020F0502020204030204" pitchFamily="34" charset="0"/>
              </a:rPr>
              <a:t>Algorithms for determining which data points should be labeled can be organized into a number of different categories:</a:t>
            </a:r>
            <a:r>
              <a:rPr lang="en-US" u="sng" baseline="30000" dirty="0">
                <a:solidFill>
                  <a:srgbClr val="0B0080"/>
                </a:solidFill>
                <a:latin typeface="Arial" panose="020B0604020202020204" pitchFamily="34" charset="0"/>
                <a:ea typeface="Calibri" panose="020F0502020204030204" pitchFamily="34" charset="0"/>
                <a:hlinkClick r:id="rId4"/>
              </a:rPr>
              <a:t>[1]</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Uncertainty sampling: </a:t>
            </a:r>
            <a:r>
              <a:rPr lang="en-US" dirty="0">
                <a:solidFill>
                  <a:srgbClr val="222222"/>
                </a:solidFill>
                <a:latin typeface="Arial" panose="020B0604020202020204" pitchFamily="34" charset="0"/>
                <a:ea typeface="Calibri" panose="020F0502020204030204" pitchFamily="34" charset="0"/>
              </a:rPr>
              <a:t>label those points for which the current model is least certain as to what the correct output should be</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Query by committee:</a:t>
            </a:r>
            <a:r>
              <a:rPr lang="en-US" dirty="0">
                <a:solidFill>
                  <a:srgbClr val="222222"/>
                </a:solidFill>
                <a:latin typeface="Arial" panose="020B0604020202020204" pitchFamily="34" charset="0"/>
                <a:ea typeface="Calibri" panose="020F0502020204030204" pitchFamily="34" charset="0"/>
              </a:rPr>
              <a:t> a variety of models are trained on the current labeled data, and vote on the output for unlabeled data; label those points for which the "committee" disagrees the most</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model change: </a:t>
            </a:r>
            <a:r>
              <a:rPr lang="en-US" dirty="0">
                <a:solidFill>
                  <a:srgbClr val="222222"/>
                </a:solidFill>
                <a:latin typeface="Arial" panose="020B0604020202020204" pitchFamily="34" charset="0"/>
                <a:ea typeface="Calibri" panose="020F0502020204030204" pitchFamily="34" charset="0"/>
              </a:rPr>
              <a:t>label those points that would most change the current model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error reduction:</a:t>
            </a:r>
            <a:r>
              <a:rPr lang="en-US" dirty="0">
                <a:solidFill>
                  <a:srgbClr val="222222"/>
                </a:solidFill>
                <a:latin typeface="Arial" panose="020B0604020202020204" pitchFamily="34" charset="0"/>
                <a:ea typeface="Calibri" panose="020F0502020204030204" pitchFamily="34" charset="0"/>
              </a:rPr>
              <a:t> label those points that would most reduce the model's generalization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Variance reduction:</a:t>
            </a:r>
            <a:r>
              <a:rPr lang="en-US" dirty="0">
                <a:solidFill>
                  <a:srgbClr val="222222"/>
                </a:solidFill>
                <a:latin typeface="Arial" panose="020B0604020202020204" pitchFamily="34" charset="0"/>
                <a:ea typeface="Calibri" panose="020F0502020204030204" pitchFamily="34" charset="0"/>
              </a:rPr>
              <a:t> label those points that would minimize output variance, which is one of the components of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Balance exploration and exploitation:</a:t>
            </a:r>
            <a:r>
              <a:rPr lang="en-US" dirty="0">
                <a:solidFill>
                  <a:srgbClr val="222222"/>
                </a:solidFill>
                <a:latin typeface="Arial" panose="020B0604020202020204" pitchFamily="34" charset="0"/>
                <a:ea typeface="Calibri" panose="020F0502020204030204" pitchFamily="34" charset="0"/>
              </a:rPr>
              <a:t> the choice of examples to label is seen as a dilemma between the exploration and the exploitation over the data space representation. This strategy manages this compromise by modelling the active learning problem as a contextual bandit problem. For example, </a:t>
            </a:r>
            <a:r>
              <a:rPr lang="en-US" dirty="0" err="1">
                <a:solidFill>
                  <a:srgbClr val="222222"/>
                </a:solidFill>
                <a:latin typeface="Arial" panose="020B0604020202020204" pitchFamily="34" charset="0"/>
                <a:ea typeface="Calibri" panose="020F0502020204030204" pitchFamily="34" charset="0"/>
              </a:rPr>
              <a:t>Bouneffouf</a:t>
            </a:r>
            <a:r>
              <a:rPr lang="en-US" dirty="0">
                <a:solidFill>
                  <a:srgbClr val="222222"/>
                </a:solidFill>
                <a:latin typeface="Arial" panose="020B0604020202020204" pitchFamily="34" charset="0"/>
                <a:ea typeface="Calibri" panose="020F0502020204030204" pitchFamily="34" charset="0"/>
              </a:rPr>
              <a:t> et al.</a:t>
            </a:r>
            <a:r>
              <a:rPr lang="en-US" u="sng" baseline="30000" dirty="0">
                <a:solidFill>
                  <a:srgbClr val="0B0080"/>
                </a:solidFill>
                <a:latin typeface="Arial" panose="020B0604020202020204" pitchFamily="34" charset="0"/>
                <a:ea typeface="Calibri" panose="020F0502020204030204" pitchFamily="34" charset="0"/>
                <a:hlinkClick r:id="rId5"/>
              </a:rPr>
              <a:t>[7]</a:t>
            </a:r>
            <a:r>
              <a:rPr lang="en-US" dirty="0">
                <a:solidFill>
                  <a:srgbClr val="222222"/>
                </a:solidFill>
                <a:latin typeface="Arial" panose="020B0604020202020204" pitchFamily="34" charset="0"/>
                <a:ea typeface="Calibri" panose="020F0502020204030204" pitchFamily="34" charset="0"/>
              </a:rPr>
              <a:t> propose a sequential algorithm named Active Thompson Sampling (ATS), which, in each round, assigns a sampling distribution on the pool, samples one point from this distribution, and queries the oracle for this sample point label.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Exponentiated Gradient Exploration for Active Learning:</a:t>
            </a:r>
            <a:r>
              <a:rPr lang="en-US" u="sng" baseline="30000" dirty="0">
                <a:solidFill>
                  <a:srgbClr val="0B0080"/>
                </a:solidFill>
                <a:latin typeface="Arial" panose="020B0604020202020204" pitchFamily="34" charset="0"/>
                <a:ea typeface="Calibri" panose="020F0502020204030204" pitchFamily="34" charset="0"/>
                <a:hlinkClick r:id="rId6"/>
              </a:rPr>
              <a:t>[8]</a:t>
            </a:r>
            <a:r>
              <a:rPr lang="en-US" dirty="0">
                <a:solidFill>
                  <a:srgbClr val="222222"/>
                </a:solidFill>
                <a:latin typeface="Arial" panose="020B0604020202020204" pitchFamily="34" charset="0"/>
                <a:ea typeface="Calibri" panose="020F0502020204030204" pitchFamily="34" charset="0"/>
              </a:rPr>
              <a:t> In this paper, the author proposes a sequential algorithm named exponentiated gradient (EG)-active that can improve any active learning algorithm by an optimal random exploration.</a:t>
            </a:r>
            <a:endParaRPr lang="en-US" sz="1100"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04575D4-40E0-482F-97A3-0B78EDC1A73F}"/>
              </a:ext>
            </a:extLst>
          </p:cNvPr>
          <p:cNvSpPr txBox="1"/>
          <p:nvPr/>
        </p:nvSpPr>
        <p:spPr>
          <a:xfrm>
            <a:off x="4237037" y="6200461"/>
            <a:ext cx="7391400" cy="794064"/>
          </a:xfrm>
          <a:prstGeom prst="rect">
            <a:avLst/>
          </a:prstGeom>
          <a:noFill/>
        </p:spPr>
        <p:txBody>
          <a:bodyPr wrap="square" lIns="182880" tIns="146304" rIns="182880" bIns="146304" rtlCol="0">
            <a:spAutoFit/>
          </a:bodyPr>
          <a:lstStyle/>
          <a:p>
            <a:r>
              <a:rPr lang="en-US" i="1" dirty="0"/>
              <a:t>Wikipedia: Active learning (machine learning)</a:t>
            </a:r>
            <a:endParaRPr lang="en-US" sz="1600" i="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7"/>
              </a:rPr>
              <a:t>https://en.wikipedia.org/w/index.php?title=Active_learning_(machine_learning)</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69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Internal Group_Blue_16x9_2013_06">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F03E888-3CD7-48A0-94F4-EE06EA3CF136}" vid="{411228DF-A77E-4458-8F87-7E22C1283EB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e889e55c-35cf-43c7-aaf4-cf2500919dd8"/>
    <ds:schemaRef ds:uri="http://purl.org/dc/terms/"/>
    <ds:schemaRef ds:uri="http://purl.org/dc/dcmitype/"/>
    <ds:schemaRef ds:uri="04e01bb1-6d80-42e9-ae53-416b1e8aa845"/>
    <ds:schemaRef ds:uri="230e9df3-be65-4c73-a93b-d1236ebd677e"/>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2439</TotalTime>
  <Words>4015</Words>
  <Application>Microsoft Macintosh PowerPoint</Application>
  <PresentationFormat>Custom</PresentationFormat>
  <Paragraphs>490</Paragraphs>
  <Slides>49</Slides>
  <Notes>49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49</vt:i4>
      </vt:variant>
    </vt:vector>
  </HeadingPairs>
  <TitlesOfParts>
    <vt:vector size="66" baseType="lpstr">
      <vt:lpstr>Algerian</vt:lpstr>
      <vt:lpstr>Arial</vt:lpstr>
      <vt:lpstr>Arial Rounded MT Bold</vt:lpstr>
      <vt:lpstr>Calibri</vt:lpstr>
      <vt:lpstr>Cambria Math</vt:lpstr>
      <vt:lpstr>Consolas</vt:lpstr>
      <vt:lpstr>Georgia</vt:lpstr>
      <vt:lpstr>Lucida Grande</vt:lpstr>
      <vt:lpstr>Segoe UI</vt:lpstr>
      <vt:lpstr>Segoe UI Light</vt:lpstr>
      <vt:lpstr>Segoe UI Semibold</vt:lpstr>
      <vt:lpstr>Segoe UI Semilight</vt:lpstr>
      <vt:lpstr>Symbol</vt:lpstr>
      <vt:lpstr>Times New Roman</vt:lpstr>
      <vt:lpstr>Wingdings</vt:lpstr>
      <vt:lpstr>5-50166_Machine_Learning_AI_&amp;_Data_Science_Conference_Template</vt:lpstr>
      <vt:lpstr>Internal Group_Blue_16x9_2013_06</vt:lpstr>
      <vt:lpstr>Using R and Python for Scalable Data Science, Machine Learning, and AI   </vt:lpstr>
      <vt:lpstr>Provisioning your Data Science VM</vt:lpstr>
      <vt:lpstr>PowerPoint Presentation</vt:lpstr>
      <vt:lpstr>Use Cases</vt:lpstr>
      <vt:lpstr>Technical Themes</vt:lpstr>
      <vt:lpstr>Active Learning</vt:lpstr>
      <vt:lpstr>PowerPoint Presentation</vt:lpstr>
      <vt:lpstr>Use Case 1: active learning for text classification  data, data everywhere</vt:lpstr>
      <vt:lpstr>Wikipedia detox dataset</vt:lpstr>
      <vt:lpstr>Word embeddings</vt:lpstr>
      <vt:lpstr>Unreasonable Effectiveness of Data and Deep Architectures</vt:lpstr>
      <vt:lpstr>Model Complexity and Data Scarcity</vt:lpstr>
      <vt:lpstr>Model Complexity and Data Scarcity</vt:lpstr>
      <vt:lpstr>Bias-Variance Tradeoff and Performance Diagnostics</vt:lpstr>
      <vt:lpstr>Featurizing Text  data, data everywhere</vt:lpstr>
      <vt:lpstr>One-hot representation (local)</vt:lpstr>
      <vt:lpstr>Context-based distributed representation</vt:lpstr>
      <vt:lpstr>Distributed and distributional</vt:lpstr>
      <vt:lpstr>Embeddings (distributed)</vt:lpstr>
      <vt:lpstr>Word2vec</vt:lpstr>
      <vt:lpstr>Skip-gram</vt:lpstr>
      <vt:lpstr>Continuous Bag-of-Words </vt:lpstr>
      <vt:lpstr>PowerPoint Presentation</vt:lpstr>
      <vt:lpstr>PowerPoint Presentation</vt:lpstr>
      <vt:lpstr>Word analogies with word2vec</vt:lpstr>
      <vt:lpstr>Word analogies can work in underlying data too</vt:lpstr>
      <vt:lpstr>PowerPoint Presentation</vt:lpstr>
      <vt:lpstr>PowerPoint Presentation</vt:lpstr>
      <vt:lpstr>Visualizing word and document embeddings</vt:lpstr>
      <vt:lpstr>Training a word embedding</vt:lpstr>
      <vt:lpstr>Active learning on text</vt:lpstr>
      <vt:lpstr>Intermission</vt:lpstr>
      <vt:lpstr>Use Case 2:  Building a custom image classifier for wood knots</vt:lpstr>
      <vt:lpstr>Featurizing images: the shallow end of deep learning</vt:lpstr>
      <vt:lpstr>Domain: Wood Knots and Lumber Grading</vt:lpstr>
      <vt:lpstr>Types of wood knots</vt:lpstr>
      <vt:lpstr>Image Featurization in Microsoft ML Server</vt:lpstr>
      <vt:lpstr>Image Featurization in Microsoft ML Server</vt:lpstr>
      <vt:lpstr>Featurizing Images at Scale</vt:lpstr>
      <vt:lpstr>Visualizing image feature vectors as embeddings</vt:lpstr>
      <vt:lpstr>Active learning on images</vt:lpstr>
      <vt:lpstr>Image Labeling Exercise</vt:lpstr>
      <vt:lpstr>Label Quality</vt:lpstr>
      <vt:lpstr>Careful with the data</vt:lpstr>
      <vt:lpstr>Big data, ML, and data science</vt:lpstr>
      <vt:lpstr>Lifecycle of a label</vt:lpstr>
      <vt:lpstr>Label quality</vt:lpstr>
      <vt:lpstr>PowerPoint Presentation</vt:lpstr>
      <vt:lpstr>PowerPoint Presentation</vt:lpstr>
    </vt:vector>
  </TitlesOfParts>
  <Manager/>
  <Company>Microsoft Corporation</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Ali-Kazim Zaidi</cp:lastModifiedBy>
  <cp:revision>120</cp:revision>
  <dcterms:created xsi:type="dcterms:W3CDTF">2017-12-04T21:06:47Z</dcterms:created>
  <dcterms:modified xsi:type="dcterms:W3CDTF">2018-04-12T23:58:41Z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